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57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</p:sldIdLst>
  <p:sldSz cx="9144000" cy="6858000" type="screen4x3"/>
  <p:notesSz cx="7099300" cy="10234613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33CC33"/>
    <a:srgbClr val="FF6600"/>
    <a:srgbClr val="CC0099"/>
    <a:srgbClr val="008000"/>
    <a:srgbClr val="EAEAEA"/>
    <a:srgbClr val="777777"/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80" d="100"/>
          <a:sy n="80" d="100"/>
        </p:scale>
        <p:origin x="-45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89E86-C499-461A-A205-49FF49C82E3E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540818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2966F-CDE4-42BE-B9EC-5433A444CD32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393529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96050" y="260350"/>
            <a:ext cx="2057400" cy="5689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019800" cy="56896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73654-DFA8-4BBE-8ED7-4C27837BAF8D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142473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2C712-210F-4A65-B458-415A57504DFD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228061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5C557-4B4A-4674-BEB3-CF37127475B0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194535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1557338"/>
            <a:ext cx="3990975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67225" y="1557338"/>
            <a:ext cx="3992563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E56D4-57AF-4BF0-826B-64AFC5D045AF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361705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25291-46FE-4C47-BA32-2DBF9828EF00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297835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B36BD-EF09-433A-95CF-07037A48FA2E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229705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8E553-A1E2-4A64-99F3-AA2E0B4AEF18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253653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9C79-D064-4BA9-8E11-445163A1A893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398290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24122-0D30-499C-A5C4-E3BE19638026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289781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092825"/>
            <a:ext cx="8820150" cy="765175"/>
          </a:xfrm>
          <a:prstGeom prst="rect">
            <a:avLst/>
          </a:prstGeom>
          <a:gradFill rotWithShape="1">
            <a:gsLst>
              <a:gs pos="0">
                <a:schemeClr val="accent1">
                  <a:alpha val="49001"/>
                </a:schemeClr>
              </a:gs>
              <a:gs pos="100000">
                <a:schemeClr val="bg2">
                  <a:alpha val="49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8675688" y="0"/>
            <a:ext cx="468312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49001"/>
                </a:schemeClr>
              </a:gs>
              <a:gs pos="100000">
                <a:schemeClr val="bg2">
                  <a:alpha val="49001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41" name="Picture 17" descr="Hintergrund Foliengestaltu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964612" cy="66341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557338"/>
            <a:ext cx="8135938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381750"/>
            <a:ext cx="10541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381750"/>
            <a:ext cx="35433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de-A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81750"/>
            <a:ext cx="6477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5B532F-05FF-40D6-AD16-4380A772CA9A}" type="slidenum">
              <a:rPr lang="de-AT"/>
              <a:pPr/>
              <a:t>‹Nr.›</a:t>
            </a:fld>
            <a:endParaRPr lang="de-AT"/>
          </a:p>
        </p:txBody>
      </p:sp>
      <p:pic>
        <p:nvPicPr>
          <p:cNvPr id="1042" name="Picture 18" descr="Schrift für Powerpoin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08725"/>
            <a:ext cx="2233613" cy="222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/>
          <a:lstStyle/>
          <a:p>
            <a:r>
              <a:rPr lang="de-AT" sz="6000" b="1" dirty="0" smtClean="0">
                <a:solidFill>
                  <a:srgbClr val="C00000"/>
                </a:solidFill>
              </a:rPr>
              <a:t>Neuerungen </a:t>
            </a:r>
            <a:r>
              <a:rPr lang="de-AT" sz="6000" b="1" dirty="0" err="1" smtClean="0">
                <a:solidFill>
                  <a:srgbClr val="C00000"/>
                </a:solidFill>
              </a:rPr>
              <a:t>Abschlussmodull</a:t>
            </a:r>
            <a:r>
              <a:rPr lang="de-AT" sz="6000" b="1" dirty="0" smtClean="0">
                <a:solidFill>
                  <a:srgbClr val="C00000"/>
                </a:solidFill>
              </a:rPr>
              <a:t> Truppmann (</a:t>
            </a:r>
            <a:r>
              <a:rPr lang="de-AT" sz="6000" b="1" dirty="0" err="1" smtClean="0">
                <a:solidFill>
                  <a:srgbClr val="C00000"/>
                </a:solidFill>
              </a:rPr>
              <a:t>ASMTRM</a:t>
            </a:r>
            <a:r>
              <a:rPr lang="de-AT" sz="6000" b="1" dirty="0" smtClean="0">
                <a:solidFill>
                  <a:srgbClr val="C00000"/>
                </a:solidFill>
              </a:rPr>
              <a:t>)</a:t>
            </a:r>
            <a:endParaRPr lang="de-DE" sz="6000" b="1" dirty="0">
              <a:solidFill>
                <a:srgbClr val="C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28728"/>
            <a:ext cx="6400800" cy="1752600"/>
          </a:xfrm>
        </p:spPr>
        <p:txBody>
          <a:bodyPr/>
          <a:lstStyle/>
          <a:p>
            <a:r>
              <a:rPr lang="de-AT" dirty="0" smtClean="0"/>
              <a:t>01.09.2015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3500" dirty="0" smtClean="0"/>
              <a:t>Praktische Erfolgskontrolle </a:t>
            </a:r>
            <a:r>
              <a:rPr lang="de-DE" sz="2200" dirty="0" smtClean="0"/>
              <a:t>(Truppweises Arbeiten)</a:t>
            </a:r>
          </a:p>
          <a:p>
            <a:pPr lvl="1"/>
            <a:r>
              <a:rPr lang="de-DE" b="1" dirty="0">
                <a:solidFill>
                  <a:srgbClr val="008000"/>
                </a:solidFill>
              </a:rPr>
              <a:t>Station 2 </a:t>
            </a:r>
            <a:r>
              <a:rPr lang="de-DE" b="1" u="sng" dirty="0">
                <a:solidFill>
                  <a:srgbClr val="008000"/>
                </a:solidFill>
              </a:rPr>
              <a:t>Arbeiten mit Leitern</a:t>
            </a:r>
          </a:p>
          <a:p>
            <a:endParaRPr lang="de-DE" sz="2200" dirty="0" smtClean="0"/>
          </a:p>
          <a:p>
            <a:pPr lvl="2"/>
            <a:r>
              <a:rPr lang="de-DE" dirty="0" smtClean="0">
                <a:solidFill>
                  <a:srgbClr val="FF0000"/>
                </a:solidFill>
              </a:rPr>
              <a:t>Angriffsbefehl wird vom Lehrbeauftragten (</a:t>
            </a:r>
            <a:r>
              <a:rPr lang="de-DE" dirty="0" err="1" smtClean="0">
                <a:solidFill>
                  <a:srgbClr val="FF0000"/>
                </a:solidFill>
              </a:rPr>
              <a:t>GRKDT</a:t>
            </a:r>
            <a:r>
              <a:rPr lang="de-DE" dirty="0" smtClean="0">
                <a:solidFill>
                  <a:srgbClr val="FF0000"/>
                </a:solidFill>
              </a:rPr>
              <a:t>.) übermittelt</a:t>
            </a:r>
          </a:p>
          <a:p>
            <a:pPr lvl="1"/>
            <a:r>
              <a:rPr lang="de-DE" dirty="0" smtClean="0"/>
              <a:t>Schwerpunkte:</a:t>
            </a:r>
            <a:endParaRPr lang="de-DE" dirty="0"/>
          </a:p>
          <a:p>
            <a:pPr lvl="2"/>
            <a:r>
              <a:rPr lang="de-DE" sz="2000" dirty="0" smtClean="0"/>
              <a:t>Sicheres Arbeiten</a:t>
            </a:r>
            <a:endParaRPr lang="de-DE" sz="2000" dirty="0"/>
          </a:p>
          <a:p>
            <a:pPr lvl="2"/>
            <a:r>
              <a:rPr lang="de-DE" sz="2000" dirty="0" smtClean="0"/>
              <a:t>Korrekte Tätigkeiten</a:t>
            </a:r>
          </a:p>
          <a:p>
            <a:pPr lvl="2"/>
            <a:r>
              <a:rPr lang="de-DE" sz="2000" dirty="0" smtClean="0"/>
              <a:t>Allgemein</a:t>
            </a:r>
          </a:p>
          <a:p>
            <a:pPr lvl="2"/>
            <a:r>
              <a:rPr lang="de-DE" sz="2000" dirty="0" smtClean="0"/>
              <a:t>Fragestellung an jeden einzelnen Teilnehmenden zu dieser Station</a:t>
            </a:r>
            <a:endParaRPr lang="de-DE" sz="2000" dirty="0"/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669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Praktische Erfolgskontrolle </a:t>
            </a:r>
            <a:r>
              <a:rPr lang="de-DE" sz="2000" dirty="0" smtClean="0"/>
              <a:t>(Truppweises Arbeiten)</a:t>
            </a:r>
          </a:p>
          <a:p>
            <a:pPr lvl="1"/>
            <a:r>
              <a:rPr lang="de-DE" sz="2600" b="1" dirty="0">
                <a:solidFill>
                  <a:srgbClr val="CC0099"/>
                </a:solidFill>
              </a:rPr>
              <a:t>Station </a:t>
            </a:r>
            <a:r>
              <a:rPr lang="de-DE" sz="2600" b="1" dirty="0" smtClean="0">
                <a:solidFill>
                  <a:srgbClr val="CC0099"/>
                </a:solidFill>
              </a:rPr>
              <a:t>3 </a:t>
            </a:r>
            <a:r>
              <a:rPr lang="de-DE" sz="2600" b="1" u="sng" dirty="0" smtClean="0">
                <a:solidFill>
                  <a:srgbClr val="CC0099"/>
                </a:solidFill>
              </a:rPr>
              <a:t>Herstellen einer Saugleitung</a:t>
            </a:r>
          </a:p>
          <a:p>
            <a:pPr lvl="1"/>
            <a:endParaRPr lang="de-DE" sz="2600" b="1" u="sng" dirty="0">
              <a:solidFill>
                <a:srgbClr val="CC0099"/>
              </a:solidFill>
            </a:endParaRPr>
          </a:p>
          <a:p>
            <a:pPr lvl="2"/>
            <a:r>
              <a:rPr lang="de-DE" sz="1900" dirty="0" smtClean="0"/>
              <a:t>Löschwasserentnahme mittels Tragkraftspritze aus diversen Löschwasserentnahmestellen (ohne Löschangriff – wird nur simuliert)</a:t>
            </a:r>
            <a:endParaRPr lang="de-DE" sz="1900" dirty="0"/>
          </a:p>
          <a:p>
            <a:pPr lvl="2"/>
            <a:r>
              <a:rPr lang="de-DE" sz="1900" dirty="0"/>
              <a:t>An dieser Station arbeiten zwei Trupps   </a:t>
            </a:r>
            <a:r>
              <a:rPr lang="de-DE" sz="1900" dirty="0" smtClean="0"/>
              <a:t>                  (Wassertrupp, Schlauchtrupp)</a:t>
            </a:r>
          </a:p>
          <a:p>
            <a:pPr lvl="2"/>
            <a:r>
              <a:rPr lang="de-DE" sz="2600" u="sng" dirty="0" smtClean="0"/>
              <a:t>Besonderheiten: </a:t>
            </a:r>
          </a:p>
          <a:p>
            <a:pPr lvl="3"/>
            <a:r>
              <a:rPr lang="de-DE" sz="1900" dirty="0" smtClean="0"/>
              <a:t>3 A / Saugschläuche, </a:t>
            </a:r>
          </a:p>
          <a:p>
            <a:pPr lvl="3"/>
            <a:r>
              <a:rPr lang="de-DE" sz="1900" dirty="0" smtClean="0"/>
              <a:t>es muss direkt aus dem beigestellten Einsatzfahrzeug gearbeitet werden. (keine Bereitstellung der Gerätschaften) </a:t>
            </a:r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91715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Praktische Erfolgskontrolle </a:t>
            </a:r>
            <a:r>
              <a:rPr lang="de-DE" sz="2000" dirty="0" smtClean="0"/>
              <a:t>(Truppweises Arbeiten)</a:t>
            </a:r>
          </a:p>
          <a:p>
            <a:pPr lvl="1"/>
            <a:r>
              <a:rPr lang="de-DE" sz="2600" b="1" dirty="0">
                <a:solidFill>
                  <a:srgbClr val="CC0099"/>
                </a:solidFill>
              </a:rPr>
              <a:t>Station </a:t>
            </a:r>
            <a:r>
              <a:rPr lang="de-DE" sz="2600" b="1" dirty="0" smtClean="0">
                <a:solidFill>
                  <a:srgbClr val="CC0099"/>
                </a:solidFill>
              </a:rPr>
              <a:t>3 </a:t>
            </a:r>
            <a:r>
              <a:rPr lang="de-DE" sz="2600" b="1" u="sng" dirty="0" smtClean="0">
                <a:solidFill>
                  <a:srgbClr val="CC0099"/>
                </a:solidFill>
              </a:rPr>
              <a:t>Herstellen einer Saugleitung</a:t>
            </a:r>
            <a:endParaRPr lang="de-DE" sz="2600" b="1" u="sng" dirty="0">
              <a:solidFill>
                <a:srgbClr val="CC0099"/>
              </a:solidFill>
            </a:endParaRPr>
          </a:p>
          <a:p>
            <a:pPr lvl="2"/>
            <a:r>
              <a:rPr lang="de-DE" sz="2200" dirty="0" smtClean="0">
                <a:solidFill>
                  <a:srgbClr val="FF0000"/>
                </a:solidFill>
              </a:rPr>
              <a:t>Angriffsbefehl wird vom Lehrbeauftragten (</a:t>
            </a:r>
            <a:r>
              <a:rPr lang="de-DE" sz="2200" dirty="0" err="1" smtClean="0">
                <a:solidFill>
                  <a:srgbClr val="FF0000"/>
                </a:solidFill>
              </a:rPr>
              <a:t>GRKDT</a:t>
            </a:r>
            <a:r>
              <a:rPr lang="de-DE" sz="2200" dirty="0" smtClean="0">
                <a:solidFill>
                  <a:srgbClr val="FF0000"/>
                </a:solidFill>
              </a:rPr>
              <a:t>.) übermittelt</a:t>
            </a:r>
          </a:p>
          <a:p>
            <a:pPr lvl="1"/>
            <a:r>
              <a:rPr lang="de-DE" sz="2600" dirty="0" smtClean="0"/>
              <a:t>Schwerpunkte:</a:t>
            </a:r>
            <a:endParaRPr lang="de-DE" sz="2600" dirty="0"/>
          </a:p>
          <a:p>
            <a:pPr lvl="2"/>
            <a:r>
              <a:rPr lang="de-DE" sz="1900" dirty="0" smtClean="0"/>
              <a:t>Sicheres Arbeiten</a:t>
            </a:r>
            <a:endParaRPr lang="de-DE" sz="1900" dirty="0"/>
          </a:p>
          <a:p>
            <a:pPr lvl="2"/>
            <a:r>
              <a:rPr lang="de-DE" sz="1900" dirty="0" smtClean="0"/>
              <a:t>Korrekte Tätigkeiten</a:t>
            </a:r>
          </a:p>
          <a:p>
            <a:pPr lvl="2"/>
            <a:r>
              <a:rPr lang="de-DE" sz="1900" dirty="0" smtClean="0"/>
              <a:t>Allgemein</a:t>
            </a:r>
          </a:p>
          <a:p>
            <a:pPr lvl="2"/>
            <a:r>
              <a:rPr lang="de-DE" sz="1900" dirty="0" smtClean="0"/>
              <a:t>Fragestellung an jeden einzelnen Teilnehmenden zu dieser Station</a:t>
            </a:r>
            <a:endParaRPr lang="de-DE" sz="1900" dirty="0"/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92486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Praktische Erfolgskontrolle </a:t>
            </a:r>
            <a:r>
              <a:rPr lang="de-DE" sz="2000" dirty="0" smtClean="0"/>
              <a:t>(Truppweises Arbeiten)</a:t>
            </a:r>
          </a:p>
          <a:p>
            <a:pPr lvl="1"/>
            <a:r>
              <a:rPr lang="de-DE" sz="2600" b="1" dirty="0">
                <a:solidFill>
                  <a:srgbClr val="FF6600"/>
                </a:solidFill>
              </a:rPr>
              <a:t>Station </a:t>
            </a:r>
            <a:r>
              <a:rPr lang="de-DE" sz="2600" b="1" dirty="0" smtClean="0">
                <a:solidFill>
                  <a:srgbClr val="FF6600"/>
                </a:solidFill>
              </a:rPr>
              <a:t>4 </a:t>
            </a:r>
            <a:r>
              <a:rPr lang="de-DE" sz="2600" b="1" u="sng" dirty="0" smtClean="0">
                <a:solidFill>
                  <a:srgbClr val="FF6600"/>
                </a:solidFill>
              </a:rPr>
              <a:t>Schaumangriff</a:t>
            </a:r>
          </a:p>
          <a:p>
            <a:pPr lvl="2"/>
            <a:r>
              <a:rPr lang="de-DE" sz="1900" dirty="0">
                <a:solidFill>
                  <a:srgbClr val="000000"/>
                </a:solidFill>
              </a:rPr>
              <a:t>Z.B. </a:t>
            </a:r>
            <a:r>
              <a:rPr lang="de-DE" sz="1900" dirty="0" smtClean="0">
                <a:solidFill>
                  <a:srgbClr val="000000"/>
                </a:solidFill>
              </a:rPr>
              <a:t>Leckes Behältnis bei dessen brennbare Flüssigkeit austritt </a:t>
            </a:r>
            <a:endParaRPr lang="de-DE" sz="1900" dirty="0">
              <a:solidFill>
                <a:srgbClr val="000000"/>
              </a:solidFill>
            </a:endParaRPr>
          </a:p>
          <a:p>
            <a:pPr lvl="2"/>
            <a:r>
              <a:rPr lang="de-DE" sz="1900" dirty="0" smtClean="0"/>
              <a:t>Löschwasserentnahme mittels Tragkraftspritze aus diversen </a:t>
            </a:r>
            <a:r>
              <a:rPr lang="de-DE" sz="1900" dirty="0" err="1" smtClean="0"/>
              <a:t>Löschwasserentnahmestellen</a:t>
            </a:r>
            <a:r>
              <a:rPr lang="de-DE" sz="1900" dirty="0" smtClean="0"/>
              <a:t> oder Entnahme direkt aus einem </a:t>
            </a:r>
            <a:r>
              <a:rPr lang="de-DE" sz="1900" dirty="0" smtClean="0"/>
              <a:t>Tanklöschfahrzeug</a:t>
            </a:r>
            <a:endParaRPr lang="de-DE" sz="1900" dirty="0"/>
          </a:p>
          <a:p>
            <a:pPr lvl="2"/>
            <a:r>
              <a:rPr lang="de-DE" sz="1900" dirty="0"/>
              <a:t>An dieser Station arbeiten zwei Trupps   </a:t>
            </a:r>
            <a:r>
              <a:rPr lang="de-DE" sz="1900" dirty="0" smtClean="0"/>
              <a:t>                  (Angriffstrupp, Wassertrupp)</a:t>
            </a:r>
          </a:p>
          <a:p>
            <a:pPr lvl="2"/>
            <a:r>
              <a:rPr lang="de-DE" sz="2600" u="sng" dirty="0" smtClean="0"/>
              <a:t>Besonderheiten: </a:t>
            </a:r>
          </a:p>
          <a:p>
            <a:pPr lvl="3"/>
            <a:r>
              <a:rPr lang="de-DE" sz="1900" dirty="0" smtClean="0"/>
              <a:t>Schwerschaumrohr,</a:t>
            </a:r>
          </a:p>
          <a:p>
            <a:pPr lvl="3"/>
            <a:r>
              <a:rPr lang="de-DE" sz="1900" dirty="0" smtClean="0"/>
              <a:t>2 – 3 C / Druckschläuche nach dem </a:t>
            </a:r>
            <a:r>
              <a:rPr lang="de-DE" sz="1900" dirty="0" err="1" smtClean="0"/>
              <a:t>Zumischer</a:t>
            </a:r>
            <a:r>
              <a:rPr lang="de-DE" sz="1900" dirty="0" smtClean="0"/>
              <a:t> </a:t>
            </a:r>
          </a:p>
          <a:p>
            <a:pPr lvl="3"/>
            <a:r>
              <a:rPr lang="de-DE" sz="1900" dirty="0" smtClean="0"/>
              <a:t>es muss direkt aus dem beigestellten Einsatzfahrzeug gearbeitet werden. (keine Bereitstellung der Gerätschaften) </a:t>
            </a:r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54231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Praktische Erfolgskontrolle </a:t>
            </a:r>
            <a:r>
              <a:rPr lang="de-DE" sz="2000" dirty="0" smtClean="0"/>
              <a:t>(Truppweises Arbeiten)</a:t>
            </a:r>
          </a:p>
          <a:p>
            <a:pPr lvl="1"/>
            <a:r>
              <a:rPr lang="de-DE" sz="2600" b="1" dirty="0">
                <a:solidFill>
                  <a:srgbClr val="FF6600"/>
                </a:solidFill>
              </a:rPr>
              <a:t>Station 4 </a:t>
            </a:r>
            <a:r>
              <a:rPr lang="de-DE" sz="2600" b="1" u="sng" dirty="0">
                <a:solidFill>
                  <a:srgbClr val="FF6600"/>
                </a:solidFill>
              </a:rPr>
              <a:t>Schaumangriff</a:t>
            </a:r>
          </a:p>
          <a:p>
            <a:pPr lvl="2"/>
            <a:r>
              <a:rPr lang="de-DE" sz="2200" dirty="0" smtClean="0">
                <a:solidFill>
                  <a:srgbClr val="FF0000"/>
                </a:solidFill>
              </a:rPr>
              <a:t>Angriffsbefehl wird vom Lehrbeauftragten (</a:t>
            </a:r>
            <a:r>
              <a:rPr lang="de-DE" sz="2200" dirty="0" err="1" smtClean="0">
                <a:solidFill>
                  <a:srgbClr val="FF0000"/>
                </a:solidFill>
              </a:rPr>
              <a:t>GRKDT</a:t>
            </a:r>
            <a:r>
              <a:rPr lang="de-DE" sz="2200" dirty="0" smtClean="0">
                <a:solidFill>
                  <a:srgbClr val="FF0000"/>
                </a:solidFill>
              </a:rPr>
              <a:t>.) übermittelt</a:t>
            </a:r>
          </a:p>
          <a:p>
            <a:pPr lvl="1"/>
            <a:r>
              <a:rPr lang="de-DE" sz="2600" dirty="0" smtClean="0"/>
              <a:t>Schwerpunkte:</a:t>
            </a:r>
            <a:endParaRPr lang="de-DE" sz="2600" dirty="0"/>
          </a:p>
          <a:p>
            <a:pPr lvl="2"/>
            <a:r>
              <a:rPr lang="de-DE" sz="1900" dirty="0" smtClean="0"/>
              <a:t>Sicheres Arbeiten</a:t>
            </a:r>
            <a:endParaRPr lang="de-DE" sz="1900" dirty="0"/>
          </a:p>
          <a:p>
            <a:pPr lvl="2"/>
            <a:r>
              <a:rPr lang="de-DE" sz="1900" dirty="0" smtClean="0"/>
              <a:t>Korrekte Tätigkeiten</a:t>
            </a:r>
          </a:p>
          <a:p>
            <a:pPr lvl="2"/>
            <a:r>
              <a:rPr lang="de-DE" sz="1900" dirty="0" smtClean="0"/>
              <a:t>Allgemein</a:t>
            </a:r>
          </a:p>
          <a:p>
            <a:pPr lvl="2"/>
            <a:r>
              <a:rPr lang="de-DE" sz="1900" dirty="0" smtClean="0"/>
              <a:t>Fragestellung an jeden einzelnen Teilnehmenden zu dieser Station</a:t>
            </a:r>
            <a:endParaRPr lang="de-DE" sz="1900" dirty="0"/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14918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Praktische Erfolgskontrolle </a:t>
            </a:r>
            <a:r>
              <a:rPr lang="de-DE" sz="2000" dirty="0" smtClean="0"/>
              <a:t>(Truppweises Arbeiten)</a:t>
            </a:r>
          </a:p>
          <a:p>
            <a:pPr lvl="1"/>
            <a:r>
              <a:rPr lang="de-DE" sz="2600" b="1" dirty="0">
                <a:solidFill>
                  <a:srgbClr val="996633"/>
                </a:solidFill>
              </a:rPr>
              <a:t>Station </a:t>
            </a:r>
            <a:r>
              <a:rPr lang="de-DE" sz="2600" b="1" dirty="0" smtClean="0">
                <a:solidFill>
                  <a:srgbClr val="996633"/>
                </a:solidFill>
              </a:rPr>
              <a:t>5 </a:t>
            </a:r>
            <a:r>
              <a:rPr lang="de-DE" sz="2600" b="1" u="sng" dirty="0" smtClean="0">
                <a:solidFill>
                  <a:srgbClr val="996633"/>
                </a:solidFill>
              </a:rPr>
              <a:t>Melder/Nachrichtendienst</a:t>
            </a:r>
          </a:p>
          <a:p>
            <a:pPr lvl="2"/>
            <a:r>
              <a:rPr lang="de-DE" sz="1900" dirty="0" smtClean="0">
                <a:solidFill>
                  <a:srgbClr val="000000"/>
                </a:solidFill>
              </a:rPr>
              <a:t>Zwei Melder führen ein einfaches Funkgespräch</a:t>
            </a:r>
            <a:endParaRPr lang="de-DE" sz="1900" dirty="0">
              <a:solidFill>
                <a:srgbClr val="000000"/>
              </a:solidFill>
            </a:endParaRPr>
          </a:p>
          <a:p>
            <a:pPr lvl="3"/>
            <a:r>
              <a:rPr lang="de-DE" sz="1700" dirty="0" smtClean="0"/>
              <a:t>Standortabfrage</a:t>
            </a:r>
            <a:endParaRPr lang="de-DE" sz="1700" dirty="0"/>
          </a:p>
          <a:p>
            <a:pPr lvl="3"/>
            <a:r>
              <a:rPr lang="de-DE" sz="1700" dirty="0" smtClean="0"/>
              <a:t>Aufforderung zum Wechsel der Sprechgruppe ect….</a:t>
            </a:r>
          </a:p>
          <a:p>
            <a:pPr lvl="1"/>
            <a:r>
              <a:rPr lang="de-DE" sz="2600" dirty="0"/>
              <a:t>Schwerpunkte:</a:t>
            </a:r>
          </a:p>
          <a:p>
            <a:pPr lvl="2"/>
            <a:r>
              <a:rPr lang="de-DE" sz="1900" dirty="0" smtClean="0"/>
              <a:t>Handhabung des Funkgerätes</a:t>
            </a:r>
            <a:endParaRPr lang="de-DE" sz="1900" dirty="0"/>
          </a:p>
          <a:p>
            <a:pPr lvl="2"/>
            <a:r>
              <a:rPr lang="de-DE" sz="1900" dirty="0" smtClean="0"/>
              <a:t>Fragestellung </a:t>
            </a:r>
            <a:r>
              <a:rPr lang="de-DE" sz="1900" dirty="0"/>
              <a:t>an jeden einzelnen Teilnehmenden </a:t>
            </a:r>
            <a:r>
              <a:rPr lang="de-DE" sz="1900" dirty="0" smtClean="0"/>
              <a:t>zu den abgearbeiteten Stationen</a:t>
            </a:r>
            <a:endParaRPr lang="de-DE" sz="1900" dirty="0"/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6969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Unser gemeinsames Ziel</a:t>
            </a:r>
          </a:p>
          <a:p>
            <a:pPr lvl="1"/>
            <a:r>
              <a:rPr lang="de-DE" sz="2600" dirty="0" smtClean="0">
                <a:solidFill>
                  <a:srgbClr val="996633"/>
                </a:solidFill>
              </a:rPr>
              <a:t>Damit wir die gesetzlich übertragenen Aufgaben erfüllen können</a:t>
            </a:r>
          </a:p>
          <a:p>
            <a:pPr lvl="1"/>
            <a:r>
              <a:rPr lang="de-DE" sz="2600" dirty="0" smtClean="0">
                <a:solidFill>
                  <a:srgbClr val="996633"/>
                </a:solidFill>
              </a:rPr>
              <a:t>Die von uns erwartende Einsatztätigkeiten ebenso </a:t>
            </a:r>
            <a:r>
              <a:rPr lang="de-DE" sz="2600" u="sng" dirty="0" smtClean="0">
                <a:solidFill>
                  <a:srgbClr val="996633"/>
                </a:solidFill>
              </a:rPr>
              <a:t>professionell</a:t>
            </a:r>
            <a:r>
              <a:rPr lang="de-DE" sz="2600" dirty="0">
                <a:solidFill>
                  <a:srgbClr val="996633"/>
                </a:solidFill>
              </a:rPr>
              <a:t> </a:t>
            </a:r>
            <a:r>
              <a:rPr lang="de-DE" sz="2600" dirty="0" smtClean="0">
                <a:solidFill>
                  <a:srgbClr val="996633"/>
                </a:solidFill>
              </a:rPr>
              <a:t>- egal ob es Mittwochs um 10:00 Uhr </a:t>
            </a:r>
            <a:r>
              <a:rPr lang="de-DE" sz="2600" u="sng" dirty="0" smtClean="0">
                <a:solidFill>
                  <a:srgbClr val="996633"/>
                </a:solidFill>
              </a:rPr>
              <a:t>Vormittags</a:t>
            </a:r>
            <a:r>
              <a:rPr lang="de-DE" sz="2600" dirty="0" smtClean="0">
                <a:solidFill>
                  <a:srgbClr val="996633"/>
                </a:solidFill>
              </a:rPr>
              <a:t> ist, oder in den Abendstunden bzw. an den Wochenenden, </a:t>
            </a:r>
            <a:r>
              <a:rPr lang="de-DE" sz="2600" u="sng" dirty="0">
                <a:solidFill>
                  <a:srgbClr val="996633"/>
                </a:solidFill>
              </a:rPr>
              <a:t>entsprechend </a:t>
            </a:r>
            <a:r>
              <a:rPr lang="de-DE" sz="2600" dirty="0" smtClean="0">
                <a:solidFill>
                  <a:srgbClr val="996633"/>
                </a:solidFill>
              </a:rPr>
              <a:t>durchführen können</a:t>
            </a:r>
            <a:endParaRPr lang="de-DE" sz="2600" u="sng" dirty="0" smtClean="0">
              <a:solidFill>
                <a:srgbClr val="996633"/>
              </a:solidFill>
            </a:endParaRPr>
          </a:p>
          <a:p>
            <a:pPr lvl="1"/>
            <a:r>
              <a:rPr lang="de-DE" sz="2600" dirty="0" smtClean="0"/>
              <a:t>Aber v</a:t>
            </a:r>
            <a:r>
              <a:rPr lang="de-DE" sz="2400" dirty="0" smtClean="0"/>
              <a:t>or allem</a:t>
            </a:r>
            <a:r>
              <a:rPr lang="de-DE" sz="2600" dirty="0" smtClean="0"/>
              <a:t>:</a:t>
            </a:r>
            <a:endParaRPr lang="de-DE" sz="2600" dirty="0"/>
          </a:p>
          <a:p>
            <a:pPr lvl="2" algn="ctr"/>
            <a:r>
              <a:rPr lang="de-DE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Gesund von den Einsätzen zu unsere Familien zurückkehren können</a:t>
            </a:r>
          </a:p>
        </p:txBody>
      </p:sp>
    </p:spTree>
    <p:extLst>
      <p:ext uri="{BB962C8B-B14F-4D97-AF65-F5344CB8AC3E}">
        <p14:creationId xmlns="" xmlns:p14="http://schemas.microsoft.com/office/powerpoint/2010/main" val="234400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9600" b="1" dirty="0" smtClean="0">
                <a:solidFill>
                  <a:srgbClr val="0070C0"/>
                </a:solidFill>
              </a:rPr>
              <a:t>Fragen</a:t>
            </a:r>
          </a:p>
          <a:p>
            <a:pPr marL="0" indent="0" algn="ctr">
              <a:buNone/>
            </a:pPr>
            <a:r>
              <a:rPr lang="de-DE" sz="15000" b="1" dirty="0">
                <a:solidFill>
                  <a:srgbClr val="0070C0"/>
                </a:solidFill>
              </a:rPr>
              <a:t>?</a:t>
            </a:r>
            <a:endParaRPr lang="de-DE" sz="15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706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smtClean="0">
                <a:solidFill>
                  <a:srgbClr val="C00000"/>
                </a:solidFill>
              </a:rPr>
              <a:t>Rückblick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Lehrgespräch (ca. 15 min)</a:t>
            </a:r>
          </a:p>
          <a:p>
            <a:pPr lvl="1"/>
            <a:r>
              <a:rPr lang="de-DE" dirty="0" smtClean="0"/>
              <a:t>Fünf Fragen - allgemeines Basiswissen laut Lehrvorgaben der </a:t>
            </a:r>
            <a:r>
              <a:rPr lang="de-DE" dirty="0" err="1" smtClean="0"/>
              <a:t>LFWS</a:t>
            </a:r>
            <a:endParaRPr lang="de-DE" dirty="0" smtClean="0"/>
          </a:p>
          <a:p>
            <a:pPr lvl="1"/>
            <a:r>
              <a:rPr lang="de-DE" dirty="0" smtClean="0"/>
              <a:t>Ziehen von je zwei Kärtchen </a:t>
            </a:r>
          </a:p>
          <a:p>
            <a:pPr lvl="2"/>
            <a:r>
              <a:rPr lang="de-DE" dirty="0" smtClean="0"/>
              <a:t>Löschgruppe (</a:t>
            </a:r>
            <a:r>
              <a:rPr lang="de-DE" dirty="0" err="1" smtClean="0"/>
              <a:t>zB</a:t>
            </a:r>
            <a:r>
              <a:rPr lang="de-DE" dirty="0" smtClean="0"/>
              <a:t>.  </a:t>
            </a:r>
            <a:r>
              <a:rPr lang="de-DE" dirty="0" err="1" smtClean="0"/>
              <a:t>ATR</a:t>
            </a:r>
            <a:r>
              <a:rPr lang="de-DE" dirty="0" smtClean="0"/>
              <a:t> – </a:t>
            </a:r>
            <a:r>
              <a:rPr lang="de-DE" dirty="0" err="1" smtClean="0"/>
              <a:t>WTR</a:t>
            </a:r>
            <a:r>
              <a:rPr lang="de-DE" dirty="0" smtClean="0"/>
              <a:t> - </a:t>
            </a:r>
            <a:r>
              <a:rPr lang="de-DE" dirty="0" err="1" smtClean="0"/>
              <a:t>STR</a:t>
            </a:r>
            <a:r>
              <a:rPr lang="de-DE" dirty="0" smtClean="0"/>
              <a:t>) </a:t>
            </a:r>
          </a:p>
          <a:p>
            <a:pPr lvl="2"/>
            <a:r>
              <a:rPr lang="de-DE" dirty="0" smtClean="0"/>
              <a:t>Technische Gruppe (</a:t>
            </a:r>
            <a:r>
              <a:rPr lang="de-DE" dirty="0" err="1" smtClean="0"/>
              <a:t>zB</a:t>
            </a:r>
            <a:r>
              <a:rPr lang="de-DE" dirty="0" smtClean="0"/>
              <a:t>. </a:t>
            </a:r>
            <a:r>
              <a:rPr lang="de-DE" dirty="0" err="1" smtClean="0"/>
              <a:t>RTR</a:t>
            </a:r>
            <a:r>
              <a:rPr lang="de-DE" dirty="0" smtClean="0"/>
              <a:t> – </a:t>
            </a:r>
            <a:r>
              <a:rPr lang="de-DE" dirty="0" err="1" smtClean="0"/>
              <a:t>GTR</a:t>
            </a:r>
            <a:r>
              <a:rPr lang="de-DE" dirty="0" smtClean="0"/>
              <a:t> – </a:t>
            </a:r>
            <a:r>
              <a:rPr lang="de-DE" dirty="0" err="1" smtClean="0"/>
              <a:t>SRT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Leinen &amp; Knoten (</a:t>
            </a:r>
            <a:r>
              <a:rPr lang="de-DE" dirty="0" err="1" smtClean="0"/>
              <a:t>zB</a:t>
            </a:r>
            <a:r>
              <a:rPr lang="de-DE" dirty="0" smtClean="0"/>
              <a:t>. Kreuzklang – Rechter Knoten, ect)</a:t>
            </a:r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="" xmlns:p14="http://schemas.microsoft.com/office/powerpoint/2010/main" val="20008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>
                <a:solidFill>
                  <a:srgbClr val="C00000"/>
                </a:solidFill>
              </a:rPr>
              <a:t>ASMTRM</a:t>
            </a:r>
            <a:r>
              <a:rPr lang="de-AT" b="1" dirty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3800" dirty="0" smtClean="0"/>
              <a:t>Beweggründe:</a:t>
            </a:r>
          </a:p>
          <a:p>
            <a:pPr lvl="1"/>
            <a:r>
              <a:rPr lang="de-DE" dirty="0" smtClean="0"/>
              <a:t>Erfahrung aus diversen Fortbildungen / Übungen / Einsätze / Lehrgänge, sowie die große Anzahl von Rückmeldung aus den Feuerwehren</a:t>
            </a:r>
          </a:p>
          <a:p>
            <a:pPr lvl="1"/>
            <a:endParaRPr lang="de-DE" dirty="0" smtClean="0"/>
          </a:p>
          <a:p>
            <a:r>
              <a:rPr lang="de-DE" sz="3800" dirty="0" smtClean="0"/>
              <a:t>Wo bewegen wir uns mit diesem Modul ?</a:t>
            </a:r>
          </a:p>
          <a:p>
            <a:pPr lvl="1"/>
            <a:r>
              <a:rPr lang="de-DE" dirty="0" smtClean="0"/>
              <a:t>Basiswissen Feuerwehr</a:t>
            </a:r>
          </a:p>
          <a:p>
            <a:pPr lvl="2"/>
            <a:r>
              <a:rPr lang="de-DE" dirty="0" smtClean="0"/>
              <a:t>(ist Grundlage zur Ausbildung Feuerwehrmann/Frau)</a:t>
            </a:r>
          </a:p>
          <a:p>
            <a:pPr marL="457200" lvl="1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5200" b="1" dirty="0" smtClean="0">
                <a:solidFill>
                  <a:srgbClr val="00B050"/>
                </a:solidFill>
              </a:rPr>
              <a:t>!!! DAS IST NICHTS NEUES !!!</a:t>
            </a:r>
          </a:p>
        </p:txBody>
      </p:sp>
    </p:spTree>
    <p:extLst>
      <p:ext uri="{BB962C8B-B14F-4D97-AF65-F5344CB8AC3E}">
        <p14:creationId xmlns="" xmlns:p14="http://schemas.microsoft.com/office/powerpoint/2010/main" val="188431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Ausbildungsziel:</a:t>
            </a:r>
          </a:p>
          <a:p>
            <a:pPr lvl="1"/>
            <a:r>
              <a:rPr lang="de-DE" dirty="0" smtClean="0"/>
              <a:t>allgemeines Basiswissen 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Teilziele:</a:t>
            </a:r>
          </a:p>
          <a:p>
            <a:pPr lvl="2"/>
            <a:r>
              <a:rPr lang="de-DE" dirty="0" smtClean="0"/>
              <a:t>Schriftliche Erfolgskontrolle des Basiswissens</a:t>
            </a:r>
          </a:p>
          <a:p>
            <a:pPr lvl="2"/>
            <a:r>
              <a:rPr lang="de-DE" dirty="0" smtClean="0"/>
              <a:t>Praktische Einsatztätigkeiten als Truppmann</a:t>
            </a:r>
          </a:p>
          <a:p>
            <a:pPr lvl="2"/>
            <a:r>
              <a:rPr lang="de-DE" dirty="0" smtClean="0"/>
              <a:t>Inkl. Gerätekunde</a:t>
            </a:r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="" xmlns:p14="http://schemas.microsoft.com/office/powerpoint/2010/main" val="183231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Ablauf:</a:t>
            </a:r>
          </a:p>
          <a:p>
            <a:pPr lvl="1"/>
            <a:r>
              <a:rPr lang="de-DE" dirty="0" smtClean="0"/>
              <a:t>Modul Abschluss Truppmann gliedert sich in 2 Teilbereiche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Station schriftliche Erfolgskontrolle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Stationen zur praktischen Erfolgskontrolle</a:t>
            </a:r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="" xmlns:p14="http://schemas.microsoft.com/office/powerpoint/2010/main" val="208859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3800" dirty="0" smtClean="0"/>
              <a:t>Schriftliche Erfolgskontrolle </a:t>
            </a:r>
            <a:r>
              <a:rPr lang="de-DE" dirty="0" smtClean="0"/>
              <a:t>(Einzelarbeit)</a:t>
            </a:r>
          </a:p>
          <a:p>
            <a:endParaRPr lang="de-DE" dirty="0" smtClean="0"/>
          </a:p>
          <a:p>
            <a:pPr lvl="1"/>
            <a:r>
              <a:rPr lang="de-DE" dirty="0" smtClean="0"/>
              <a:t>Organisation in der Feuerwehr</a:t>
            </a:r>
          </a:p>
          <a:p>
            <a:pPr lvl="1"/>
            <a:r>
              <a:rPr lang="de-DE" dirty="0" smtClean="0"/>
              <a:t>Unfallverhütung</a:t>
            </a:r>
          </a:p>
          <a:p>
            <a:pPr lvl="1"/>
            <a:r>
              <a:rPr lang="de-DE" dirty="0" smtClean="0"/>
              <a:t>Bekleidung, Fahrzeuge und Gerätekunde</a:t>
            </a:r>
          </a:p>
          <a:p>
            <a:pPr lvl="1"/>
            <a:r>
              <a:rPr lang="de-DE" dirty="0" smtClean="0"/>
              <a:t>Atem – und Körperschutz</a:t>
            </a:r>
          </a:p>
          <a:p>
            <a:pPr lvl="1"/>
            <a:r>
              <a:rPr lang="de-DE" dirty="0" smtClean="0"/>
              <a:t>Brand – und Löschlehre</a:t>
            </a:r>
          </a:p>
          <a:p>
            <a:pPr lvl="1"/>
            <a:r>
              <a:rPr lang="de-DE" dirty="0" smtClean="0"/>
              <a:t>Der technische Feuerwehreinsatz</a:t>
            </a:r>
          </a:p>
          <a:p>
            <a:pPr lvl="1"/>
            <a:r>
              <a:rPr lang="de-DE" dirty="0" smtClean="0"/>
              <a:t>Gefahrenlehre</a:t>
            </a:r>
          </a:p>
          <a:p>
            <a:pPr lvl="1"/>
            <a:r>
              <a:rPr lang="de-DE" dirty="0" smtClean="0"/>
              <a:t>Die taktischen Einheiten im Einsatz</a:t>
            </a:r>
          </a:p>
          <a:p>
            <a:pPr lvl="1"/>
            <a:r>
              <a:rPr lang="de-DE" dirty="0" smtClean="0"/>
              <a:t>Nachrichtendienst</a:t>
            </a:r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="" xmlns:p14="http://schemas.microsoft.com/office/powerpoint/2010/main" val="111901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Praktische Erfolgskontrolle                  </a:t>
            </a:r>
            <a:r>
              <a:rPr lang="de-DE" sz="2200" dirty="0" smtClean="0"/>
              <a:t>(Truppweises Arbeiten)</a:t>
            </a:r>
          </a:p>
          <a:p>
            <a:pPr lvl="1"/>
            <a:r>
              <a:rPr lang="de-DE" dirty="0" smtClean="0"/>
              <a:t>Ausbildungsziel:</a:t>
            </a:r>
          </a:p>
          <a:p>
            <a:pPr lvl="2"/>
            <a:r>
              <a:rPr lang="de-DE" sz="2000" dirty="0" smtClean="0"/>
              <a:t>Der Teilnehmende soll nach dem Erhalten eines Befehls eine Einsatzsituation mit seinem(n) </a:t>
            </a:r>
            <a:r>
              <a:rPr lang="de-DE" sz="2000" dirty="0" err="1" smtClean="0"/>
              <a:t>Truppmitglied</a:t>
            </a:r>
            <a:r>
              <a:rPr lang="de-DE" sz="2000" dirty="0" smtClean="0"/>
              <a:t>(</a:t>
            </a:r>
            <a:r>
              <a:rPr lang="de-DE" sz="2000" dirty="0" err="1" smtClean="0"/>
              <a:t>ern</a:t>
            </a:r>
            <a:r>
              <a:rPr lang="de-DE" sz="2000" dirty="0" smtClean="0"/>
              <a:t>) abarbeiten können. </a:t>
            </a:r>
          </a:p>
          <a:p>
            <a:pPr lvl="2"/>
            <a:r>
              <a:rPr lang="de-DE" sz="2000" dirty="0" smtClean="0"/>
              <a:t>Der </a:t>
            </a:r>
            <a:r>
              <a:rPr lang="de-DE" sz="2000" dirty="0"/>
              <a:t>Teilnehmende soll </a:t>
            </a:r>
            <a:r>
              <a:rPr lang="de-DE" sz="2000" dirty="0" err="1" smtClean="0"/>
              <a:t>weiters</a:t>
            </a:r>
            <a:r>
              <a:rPr lang="de-DE" sz="2000" dirty="0" smtClean="0"/>
              <a:t> Fragen zu den eingesetzten Feuerwehrgeräten beantworten</a:t>
            </a:r>
          </a:p>
          <a:p>
            <a:pPr lvl="1"/>
            <a:r>
              <a:rPr lang="de-DE" dirty="0"/>
              <a:t>Teilziele:</a:t>
            </a:r>
          </a:p>
          <a:p>
            <a:pPr lvl="2"/>
            <a:r>
              <a:rPr lang="de-DE" sz="2000" dirty="0" smtClean="0"/>
              <a:t>Truppweises Abarbeiten von Einsatzsituationen</a:t>
            </a:r>
            <a:endParaRPr lang="de-DE" sz="2000" dirty="0"/>
          </a:p>
          <a:p>
            <a:pPr lvl="2"/>
            <a:r>
              <a:rPr lang="de-DE" sz="2000" dirty="0" smtClean="0"/>
              <a:t>Erklären von Geräten</a:t>
            </a:r>
            <a:endParaRPr lang="de-DE" sz="2000" dirty="0"/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03179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3500" dirty="0" smtClean="0"/>
              <a:t>Praktische Erfolgskontrolle </a:t>
            </a:r>
            <a:r>
              <a:rPr lang="de-DE" sz="2200" dirty="0" smtClean="0"/>
              <a:t>(Truppweises Arbeiten)</a:t>
            </a:r>
          </a:p>
          <a:p>
            <a:pPr lvl="1"/>
            <a:r>
              <a:rPr lang="de-DE" b="1" dirty="0" smtClean="0">
                <a:solidFill>
                  <a:srgbClr val="0070C0"/>
                </a:solidFill>
              </a:rPr>
              <a:t>Station 1 </a:t>
            </a:r>
            <a:r>
              <a:rPr lang="de-DE" b="1" u="sng" dirty="0" smtClean="0">
                <a:solidFill>
                  <a:srgbClr val="0070C0"/>
                </a:solidFill>
              </a:rPr>
              <a:t>Technischer Einsatz</a:t>
            </a:r>
          </a:p>
          <a:p>
            <a:pPr lvl="2"/>
            <a:r>
              <a:rPr lang="de-DE" sz="2000" dirty="0" smtClean="0"/>
              <a:t>Z.B. Verkehrsunfall im Ortsgebiet eventuell mit Kurven oder Kuppen.</a:t>
            </a:r>
          </a:p>
          <a:p>
            <a:pPr lvl="2"/>
            <a:r>
              <a:rPr lang="de-DE" sz="2000" dirty="0" smtClean="0"/>
              <a:t>An dieser Station arbeiten zwei Trupps            (Sicherungstrupp, Gerätetrupp)</a:t>
            </a:r>
          </a:p>
          <a:p>
            <a:pPr lvl="2"/>
            <a:r>
              <a:rPr lang="de-DE" dirty="0" smtClean="0">
                <a:solidFill>
                  <a:srgbClr val="FF0000"/>
                </a:solidFill>
              </a:rPr>
              <a:t>Angriffsbefehl wird vom Lehrbeauftragten (</a:t>
            </a:r>
            <a:r>
              <a:rPr lang="de-DE" dirty="0" err="1" smtClean="0">
                <a:solidFill>
                  <a:srgbClr val="FF0000"/>
                </a:solidFill>
              </a:rPr>
              <a:t>GRKDT</a:t>
            </a:r>
            <a:r>
              <a:rPr lang="de-DE" dirty="0" smtClean="0">
                <a:solidFill>
                  <a:srgbClr val="FF0000"/>
                </a:solidFill>
              </a:rPr>
              <a:t>.) übermittelt</a:t>
            </a:r>
          </a:p>
          <a:p>
            <a:pPr lvl="1"/>
            <a:r>
              <a:rPr lang="de-DE" dirty="0" smtClean="0"/>
              <a:t>Schwerpunkte:</a:t>
            </a:r>
            <a:endParaRPr lang="de-DE" dirty="0"/>
          </a:p>
          <a:p>
            <a:pPr lvl="2"/>
            <a:r>
              <a:rPr lang="de-DE" sz="2000" dirty="0" smtClean="0"/>
              <a:t>Sicheres Arbeiten</a:t>
            </a:r>
            <a:endParaRPr lang="de-DE" sz="2000" dirty="0"/>
          </a:p>
          <a:p>
            <a:pPr lvl="2"/>
            <a:r>
              <a:rPr lang="de-DE" sz="2000" dirty="0" smtClean="0"/>
              <a:t>Korrekte Tätigkeiten</a:t>
            </a:r>
          </a:p>
          <a:p>
            <a:pPr lvl="2"/>
            <a:r>
              <a:rPr lang="de-DE" sz="2000" dirty="0" smtClean="0"/>
              <a:t>Allgemein</a:t>
            </a:r>
          </a:p>
          <a:p>
            <a:pPr lvl="2"/>
            <a:r>
              <a:rPr lang="de-DE" sz="2000" dirty="0"/>
              <a:t>Fragestellung an jeden einzelnen Teilnehmenden zu dieser </a:t>
            </a:r>
            <a:r>
              <a:rPr lang="de-DE" sz="2000" dirty="0" smtClean="0"/>
              <a:t>Station</a:t>
            </a:r>
          </a:p>
        </p:txBody>
      </p:sp>
    </p:spTree>
    <p:extLst>
      <p:ext uri="{BB962C8B-B14F-4D97-AF65-F5344CB8AC3E}">
        <p14:creationId xmlns="" xmlns:p14="http://schemas.microsoft.com/office/powerpoint/2010/main" val="379542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err="1" smtClean="0">
                <a:solidFill>
                  <a:srgbClr val="C00000"/>
                </a:solidFill>
              </a:rPr>
              <a:t>ASMTRM</a:t>
            </a:r>
            <a:r>
              <a:rPr lang="de-AT" b="1" dirty="0" smtClean="0">
                <a:solidFill>
                  <a:srgbClr val="C00000"/>
                </a:solidFill>
              </a:rPr>
              <a:t> NEU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3500" dirty="0" smtClean="0"/>
              <a:t>Praktische Erfolgskontrolle </a:t>
            </a:r>
            <a:r>
              <a:rPr lang="de-DE" sz="2200" dirty="0" smtClean="0"/>
              <a:t>(Truppweises Arbeiten)</a:t>
            </a:r>
          </a:p>
          <a:p>
            <a:pPr lvl="1"/>
            <a:r>
              <a:rPr lang="de-DE" b="1" dirty="0">
                <a:solidFill>
                  <a:srgbClr val="008000"/>
                </a:solidFill>
              </a:rPr>
              <a:t>Station 2 </a:t>
            </a:r>
            <a:r>
              <a:rPr lang="de-DE" b="1" u="sng" dirty="0">
                <a:solidFill>
                  <a:srgbClr val="008000"/>
                </a:solidFill>
              </a:rPr>
              <a:t>Arbeiten mit Leitern</a:t>
            </a:r>
          </a:p>
          <a:p>
            <a:pPr lvl="1"/>
            <a:endParaRPr lang="de-DE" b="1" u="sng" dirty="0" smtClean="0">
              <a:solidFill>
                <a:srgbClr val="008000"/>
              </a:solidFill>
            </a:endParaRPr>
          </a:p>
          <a:p>
            <a:pPr lvl="2"/>
            <a:r>
              <a:rPr lang="de-DE" sz="2000" dirty="0" smtClean="0">
                <a:solidFill>
                  <a:srgbClr val="008000"/>
                </a:solidFill>
              </a:rPr>
              <a:t>Variante 1  </a:t>
            </a:r>
            <a:r>
              <a:rPr lang="de-DE" sz="2000" dirty="0" smtClean="0"/>
              <a:t>Bei dieser Station sollen zwei Trupps eine  2-teilige Schiebe - o. </a:t>
            </a:r>
            <a:r>
              <a:rPr lang="de-DE" sz="2000" smtClean="0"/>
              <a:t>4-teilige </a:t>
            </a:r>
            <a:r>
              <a:rPr lang="de-DE" sz="2000" dirty="0" smtClean="0"/>
              <a:t>Steckleiter am Fenster im 1. OG in Stellung bringen und eine C – Löschleitung aufziehen.</a:t>
            </a:r>
          </a:p>
          <a:p>
            <a:pPr lvl="2"/>
            <a:endParaRPr lang="de-DE" sz="2000" dirty="0" smtClean="0"/>
          </a:p>
          <a:p>
            <a:pPr lvl="2"/>
            <a:r>
              <a:rPr lang="de-DE" sz="2000" dirty="0" smtClean="0">
                <a:solidFill>
                  <a:srgbClr val="008000"/>
                </a:solidFill>
              </a:rPr>
              <a:t>Variante 2  </a:t>
            </a:r>
            <a:r>
              <a:rPr lang="de-DE" sz="2000" dirty="0" smtClean="0"/>
              <a:t>Es sollen zwei Trupps eine C – Löschleitung aus dem 1. OG mit einer Leine abseilen und die Abmarschbereitschaft herstellen.</a:t>
            </a:r>
          </a:p>
          <a:p>
            <a:pPr lvl="2"/>
            <a:r>
              <a:rPr lang="de-DE" sz="2000" dirty="0" smtClean="0"/>
              <a:t>An dieser Station arbeiten zwei Trupps                     (Angriffstrupp, Wassertrupp)</a:t>
            </a:r>
          </a:p>
          <a:p>
            <a:pPr lvl="2"/>
            <a:endParaRPr lang="de-DE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55018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Microsoft Office PowerPoint</Application>
  <PresentationFormat>Bildschirmpräsentation (4:3)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Standarddesign</vt:lpstr>
      <vt:lpstr>Neuerungen Abschlussmodull Truppmann (ASMTRM)</vt:lpstr>
      <vt:lpstr>Rückblick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  <vt:lpstr>ASMTRM NEU</vt:lpstr>
    </vt:vector>
  </TitlesOfParts>
  <Company>Amt der NÖ Landesregierung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Adolf Pfingstl</dc:creator>
  <cp:lastModifiedBy>AP</cp:lastModifiedBy>
  <cp:revision>88</cp:revision>
  <cp:lastPrinted>2012-11-14T14:43:33Z</cp:lastPrinted>
  <dcterms:created xsi:type="dcterms:W3CDTF">2007-07-17T09:47:22Z</dcterms:created>
  <dcterms:modified xsi:type="dcterms:W3CDTF">2015-09-13T08:42:07Z</dcterms:modified>
</cp:coreProperties>
</file>