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Donnerstag, 9. März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Donnerstag, 9. März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600" dirty="0" err="1" smtClean="0"/>
              <a:t>spendenabsetzbarkeit</a:t>
            </a:r>
            <a:endParaRPr lang="de-DE" sz="4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Vortrag von Hofrat Dr. Martin Paar am 11.3.2017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01099" y="38095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59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Seit mehreren Jahren sind Spenden an </a:t>
            </a:r>
            <a:r>
              <a:rPr lang="de-DE" b="1" dirty="0" err="1"/>
              <a:t>spendenbegünstigte</a:t>
            </a:r>
            <a:r>
              <a:rPr lang="de-DE" b="1" dirty="0"/>
              <a:t> Einrichtungen, wie zum Beispiel die Feuerwehr, steuerlich </a:t>
            </a:r>
            <a:r>
              <a:rPr lang="de-DE" b="1" dirty="0" err="1"/>
              <a:t>abzugsfähig</a:t>
            </a:r>
            <a:r>
              <a:rPr lang="de-DE" b="1" dirty="0"/>
              <a:t>. </a:t>
            </a:r>
            <a:endParaRPr lang="de-DE" dirty="0"/>
          </a:p>
          <a:p>
            <a:r>
              <a:rPr lang="de-DE" dirty="0"/>
              <a:t>Das heißt, dass die Spender die von ihnen an die Feuerwehr </a:t>
            </a:r>
            <a:r>
              <a:rPr lang="de-DE" dirty="0" err="1"/>
              <a:t>getätigte</a:t>
            </a:r>
            <a:r>
              <a:rPr lang="de-DE" dirty="0"/>
              <a:t> Spende zB in ihrer Arbeitnehmerveranlagung bzw. ihrer </a:t>
            </a:r>
            <a:r>
              <a:rPr lang="de-DE" dirty="0" err="1"/>
              <a:t>Einkommensteuererklärung</a:t>
            </a:r>
            <a:r>
              <a:rPr lang="de-DE" dirty="0"/>
              <a:t> geltend machen konnten. Zum notwendigen Nachweis stellten die Feuerwehren </a:t>
            </a:r>
            <a:r>
              <a:rPr lang="de-DE" dirty="0" err="1"/>
              <a:t>Spendenbestätigungen</a:t>
            </a:r>
            <a:r>
              <a:rPr lang="de-DE" dirty="0"/>
              <a:t> aus (und hoben sich die entsprechenden </a:t>
            </a:r>
            <a:r>
              <a:rPr lang="de-DE" dirty="0" err="1"/>
              <a:t>Durchschläge</a:t>
            </a:r>
            <a:r>
              <a:rPr lang="de-DE" dirty="0"/>
              <a:t> auf).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Steuerreform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Steuerreform 2015/2016 </a:t>
            </a:r>
            <a:r>
              <a:rPr lang="de-DE" dirty="0" err="1"/>
              <a:t>ändert</a:t>
            </a:r>
            <a:r>
              <a:rPr lang="de-DE" dirty="0"/>
              <a:t> die Rahmenbedingungen des Spendenabzugs. Es ist gesetzlich vorgesehen, dass die </a:t>
            </a:r>
            <a:r>
              <a:rPr lang="de-DE" dirty="0" smtClean="0"/>
              <a:t>Spendenmeldung </a:t>
            </a:r>
            <a:r>
              <a:rPr lang="de-DE" b="1" dirty="0"/>
              <a:t>ab 01.01.2017 </a:t>
            </a:r>
            <a:r>
              <a:rPr lang="de-DE" dirty="0"/>
              <a:t>im Wege eines verpflichtenden </a:t>
            </a:r>
            <a:r>
              <a:rPr lang="de-DE" b="1" dirty="0"/>
              <a:t>automatischen Datenaustausches zwischen der empfangenden Organisation </a:t>
            </a:r>
            <a:r>
              <a:rPr lang="de-DE" dirty="0"/>
              <a:t>(</a:t>
            </a:r>
            <a:r>
              <a:rPr lang="de-DE" dirty="0" err="1"/>
              <a:t>ua</a:t>
            </a:r>
            <a:r>
              <a:rPr lang="de-DE" dirty="0"/>
              <a:t> die jeweilige Feuerwehr) und der Finanzverwaltung im Wege von </a:t>
            </a:r>
            <a:r>
              <a:rPr lang="de-DE" dirty="0" err="1"/>
              <a:t>FinanzOnline</a:t>
            </a:r>
            <a:r>
              <a:rPr lang="de-DE" dirty="0"/>
              <a:t> erfolgt.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Damit braucht sich der Steuerzahler nicht mehr um die Eintragung in seiner </a:t>
            </a:r>
            <a:r>
              <a:rPr lang="de-DE" dirty="0" err="1"/>
              <a:t>Steuererklärung</a:t>
            </a:r>
            <a:r>
              <a:rPr lang="de-DE" dirty="0"/>
              <a:t> </a:t>
            </a:r>
            <a:r>
              <a:rPr lang="de-DE" dirty="0" err="1"/>
              <a:t>kümmern</a:t>
            </a:r>
            <a:r>
              <a:rPr lang="de-DE" dirty="0"/>
              <a:t>, eine Eintragung in die </a:t>
            </a:r>
            <a:r>
              <a:rPr lang="de-DE" dirty="0" err="1"/>
              <a:t>Erklärung</a:t>
            </a:r>
            <a:r>
              <a:rPr lang="de-DE" dirty="0"/>
              <a:t> ist dann auch nicht mehr </a:t>
            </a:r>
            <a:r>
              <a:rPr lang="de-DE" dirty="0" err="1"/>
              <a:t>möglich</a:t>
            </a:r>
            <a:r>
              <a:rPr lang="de-DE" dirty="0"/>
              <a:t>. Er bekommt die Spende automatisch bei der Veranlagung steuerlich </a:t>
            </a:r>
            <a:r>
              <a:rPr lang="de-DE" dirty="0" err="1"/>
              <a:t>berücksichtigt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32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Rechtsgrundlagen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§ 18 Abs 8 Einkommensteuergesetz (EStG)</a:t>
            </a:r>
          </a:p>
          <a:p>
            <a:endParaRPr lang="de-DE" dirty="0"/>
          </a:p>
          <a:p>
            <a:r>
              <a:rPr lang="de-DE" dirty="0" smtClean="0"/>
              <a:t>In </a:t>
            </a:r>
            <a:r>
              <a:rPr lang="de-DE" dirty="0" err="1"/>
              <a:t>Ergänzung</a:t>
            </a:r>
            <a:r>
              <a:rPr lang="de-DE" dirty="0"/>
              <a:t> der Regelungen des EStG wurde dazu die Sonderausgaben- </a:t>
            </a:r>
            <a:r>
              <a:rPr lang="de-DE" dirty="0" err="1"/>
              <a:t>Datenübermittlungsverordnung</a:t>
            </a:r>
            <a:r>
              <a:rPr lang="de-DE" dirty="0"/>
              <a:t> </a:t>
            </a:r>
            <a:r>
              <a:rPr lang="de-DE" dirty="0" err="1"/>
              <a:t>veröffentlicht</a:t>
            </a:r>
            <a:r>
              <a:rPr lang="de-DE" dirty="0"/>
              <a:t> (</a:t>
            </a:r>
            <a:r>
              <a:rPr lang="de-DE" dirty="0" err="1"/>
              <a:t>BGBl</a:t>
            </a:r>
            <a:r>
              <a:rPr lang="de-DE" dirty="0"/>
              <a:t>. II Nr. 289/2016 vom 24. 10. 2016)</a:t>
            </a:r>
            <a:r>
              <a:rPr lang="de-DE" dirty="0" smtClean="0"/>
              <a:t>. Diese </a:t>
            </a:r>
            <a:r>
              <a:rPr lang="de-DE" dirty="0"/>
              <a:t>Verordnung regelt die Art und Weise der </a:t>
            </a:r>
            <a:r>
              <a:rPr lang="de-DE" dirty="0" err="1"/>
              <a:t>Übermittlung</a:t>
            </a:r>
            <a:r>
              <a:rPr lang="de-DE" dirty="0"/>
              <a:t> der Daten.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Grundsätzlich</a:t>
            </a:r>
            <a:r>
              <a:rPr lang="de-DE" dirty="0"/>
              <a:t> sind </a:t>
            </a:r>
            <a:r>
              <a:rPr lang="de-DE" b="1" dirty="0"/>
              <a:t>alle Spenden </a:t>
            </a:r>
            <a:r>
              <a:rPr lang="de-DE" dirty="0"/>
              <a:t>betroffen, welche Freiwillige Feuerwehren und Landes- </a:t>
            </a:r>
            <a:r>
              <a:rPr lang="de-DE" dirty="0" err="1"/>
              <a:t>Feuerwehrverbände</a:t>
            </a:r>
            <a:r>
              <a:rPr lang="de-DE" dirty="0"/>
              <a:t> ab dem 1.1.2017 </a:t>
            </a:r>
            <a:r>
              <a:rPr lang="de-DE" b="1" dirty="0"/>
              <a:t>von Privatpersonen </a:t>
            </a:r>
            <a:r>
              <a:rPr lang="de-DE" dirty="0"/>
              <a:t>erhalten. </a:t>
            </a:r>
          </a:p>
          <a:p>
            <a:r>
              <a:rPr lang="de-DE" dirty="0"/>
              <a:t>Eine </a:t>
            </a:r>
            <a:r>
              <a:rPr lang="de-DE" dirty="0" err="1"/>
              <a:t>Übermittlung</a:t>
            </a:r>
            <a:r>
              <a:rPr lang="de-DE" dirty="0"/>
              <a:t> der Spenden ist </a:t>
            </a:r>
            <a:r>
              <a:rPr lang="de-DE" dirty="0" err="1"/>
              <a:t>gemäß</a:t>
            </a:r>
            <a:r>
              <a:rPr lang="de-DE" dirty="0"/>
              <a:t> § 1 der Verordnung jedoch </a:t>
            </a:r>
            <a:r>
              <a:rPr lang="de-DE" b="1" dirty="0"/>
              <a:t>nur dann vorzunehmen</a:t>
            </a:r>
            <a:r>
              <a:rPr lang="de-DE" dirty="0"/>
              <a:t>, wenn der Spender </a:t>
            </a:r>
            <a:r>
              <a:rPr lang="de-DE" b="1" dirty="0"/>
              <a:t>Vor- und Zuname sowie Geburtsdatum angibt und die </a:t>
            </a:r>
            <a:r>
              <a:rPr lang="de-DE" b="1" dirty="0" err="1"/>
              <a:t>Spenderdatenübermittlung</a:t>
            </a:r>
            <a:r>
              <a:rPr lang="de-DE" b="1" dirty="0"/>
              <a:t> nicht </a:t>
            </a:r>
            <a:r>
              <a:rPr lang="de-DE" b="1" dirty="0" err="1"/>
              <a:t>ausdrücklich</a:t>
            </a:r>
            <a:r>
              <a:rPr lang="de-DE" b="1" dirty="0"/>
              <a:t> </a:t>
            </a:r>
            <a:r>
              <a:rPr lang="de-DE" b="1" dirty="0" smtClean="0"/>
              <a:t>untersagt.</a:t>
            </a:r>
          </a:p>
          <a:p>
            <a:r>
              <a:rPr lang="de-DE" dirty="0" smtClean="0"/>
              <a:t>Wird </a:t>
            </a:r>
            <a:r>
              <a:rPr lang="de-DE" dirty="0"/>
              <a:t>eine dieser notwendigen </a:t>
            </a:r>
            <a:r>
              <a:rPr lang="de-DE" b="1" dirty="0"/>
              <a:t>Angaben</a:t>
            </a:r>
            <a:r>
              <a:rPr lang="de-DE" dirty="0"/>
              <a:t> (z.B. Geburtsdatum) </a:t>
            </a:r>
            <a:r>
              <a:rPr lang="de-DE" b="1" dirty="0"/>
              <a:t>nicht</a:t>
            </a:r>
            <a:r>
              <a:rPr lang="de-DE" dirty="0"/>
              <a:t> gemacht, besteht </a:t>
            </a:r>
            <a:r>
              <a:rPr lang="de-DE" b="1" dirty="0"/>
              <a:t>keine Verpflichtung</a:t>
            </a:r>
            <a:r>
              <a:rPr lang="de-DE" dirty="0"/>
              <a:t> zur </a:t>
            </a:r>
            <a:r>
              <a:rPr lang="de-DE" dirty="0" err="1"/>
              <a:t>Übermittlung</a:t>
            </a:r>
            <a:r>
              <a:rPr lang="de-DE" dirty="0"/>
              <a:t> der Spenderdaten.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52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Zur </a:t>
            </a:r>
            <a:r>
              <a:rPr lang="de-DE" b="1" dirty="0"/>
              <a:t>Meldung</a:t>
            </a:r>
            <a:r>
              <a:rPr lang="de-DE" dirty="0"/>
              <a:t> verpflichtet sind (neben den vielen anderen </a:t>
            </a:r>
            <a:r>
              <a:rPr lang="de-DE" dirty="0" err="1"/>
              <a:t>begünstigten</a:t>
            </a:r>
            <a:r>
              <a:rPr lang="de-DE" dirty="0"/>
              <a:t> </a:t>
            </a:r>
            <a:r>
              <a:rPr lang="de-DE" dirty="0" err="1"/>
              <a:t>Spendenempfängern</a:t>
            </a:r>
            <a:r>
              <a:rPr lang="de-DE" dirty="0"/>
              <a:t>) die </a:t>
            </a:r>
            <a:r>
              <a:rPr lang="de-DE" b="1" dirty="0"/>
              <a:t>Freiwilligen Feuerwehren und die </a:t>
            </a:r>
            <a:r>
              <a:rPr lang="de-DE" b="1" dirty="0" err="1"/>
              <a:t>Landesfeuerwehrverbände</a:t>
            </a:r>
            <a:r>
              <a:rPr lang="de-DE" dirty="0"/>
              <a:t>, die </a:t>
            </a:r>
            <a:r>
              <a:rPr lang="de-DE" b="1" dirty="0"/>
              <a:t>Spenden</a:t>
            </a:r>
            <a:r>
              <a:rPr lang="de-DE" dirty="0"/>
              <a:t> erhalten, wenn der Spender Vor- und Zuname sowie Geburtsdatum angibt. </a:t>
            </a:r>
          </a:p>
          <a:p>
            <a:r>
              <a:rPr lang="de-DE" dirty="0"/>
              <a:t>Die Spenderdatenmeldung hat ausschließlich </a:t>
            </a:r>
            <a:r>
              <a:rPr lang="de-DE" dirty="0" err="1"/>
              <a:t>über</a:t>
            </a:r>
            <a:r>
              <a:rPr lang="de-DE" dirty="0"/>
              <a:t> das </a:t>
            </a:r>
            <a:r>
              <a:rPr lang="de-DE" b="1" dirty="0"/>
              <a:t>Verfahren „</a:t>
            </a:r>
            <a:r>
              <a:rPr lang="de-DE" b="1" dirty="0" err="1"/>
              <a:t>FinanzOnline</a:t>
            </a:r>
            <a:r>
              <a:rPr lang="de-DE" dirty="0"/>
              <a:t>“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www.finanzonline.bmf.gv.at</a:t>
            </a:r>
            <a:r>
              <a:rPr lang="de-DE" dirty="0"/>
              <a:t>) zu erfolgen. Die Verordnung sieht vor, dass </a:t>
            </a:r>
            <a:r>
              <a:rPr lang="de-DE" dirty="0" err="1"/>
              <a:t>für</a:t>
            </a:r>
            <a:r>
              <a:rPr lang="de-DE" dirty="0"/>
              <a:t> die Freiwilligen Feuerwehren und die </a:t>
            </a:r>
            <a:r>
              <a:rPr lang="de-DE" dirty="0" err="1"/>
              <a:t>Landes-Feuerwehrverbände</a:t>
            </a:r>
            <a:r>
              <a:rPr lang="de-DE" dirty="0"/>
              <a:t> keine gesonderte Anmeldung </a:t>
            </a:r>
            <a:r>
              <a:rPr lang="de-DE" dirty="0" err="1"/>
              <a:t>für</a:t>
            </a:r>
            <a:r>
              <a:rPr lang="de-DE" dirty="0"/>
              <a:t> dieses Verfahren erforderlich ist (siehe oben). </a:t>
            </a:r>
          </a:p>
          <a:p>
            <a:r>
              <a:rPr lang="de-DE" dirty="0"/>
              <a:t>Wie die konkrete </a:t>
            </a:r>
            <a:r>
              <a:rPr lang="de-DE" b="1" dirty="0"/>
              <a:t>Applikation im </a:t>
            </a:r>
            <a:r>
              <a:rPr lang="de-DE" b="1" dirty="0" err="1"/>
              <a:t>FinanzOnline</a:t>
            </a:r>
            <a:r>
              <a:rPr lang="de-DE" b="1" dirty="0"/>
              <a:t> </a:t>
            </a:r>
            <a:r>
              <a:rPr lang="de-DE" b="1" dirty="0" err="1"/>
              <a:t>endgültig</a:t>
            </a:r>
            <a:r>
              <a:rPr lang="de-DE" b="1" dirty="0"/>
              <a:t> </a:t>
            </a:r>
            <a:r>
              <a:rPr lang="de-DE" dirty="0"/>
              <a:t>aussehen wird, ist - wie bereits </a:t>
            </a:r>
            <a:r>
              <a:rPr lang="de-DE" dirty="0" err="1"/>
              <a:t>ausgeführt</a:t>
            </a:r>
            <a:r>
              <a:rPr lang="de-DE" dirty="0"/>
              <a:t> - zur Zeit noch </a:t>
            </a:r>
            <a:r>
              <a:rPr lang="de-DE" b="1" dirty="0"/>
              <a:t>nicht bekannt</a:t>
            </a:r>
            <a:r>
              <a:rPr lang="de-DE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4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Das EStG sieht in § 18 Abs.8 Z.2 </a:t>
            </a:r>
            <a:r>
              <a:rPr lang="de-DE" dirty="0" err="1"/>
              <a:t>lit.c</a:t>
            </a:r>
            <a:r>
              <a:rPr lang="de-DE" dirty="0"/>
              <a:t> vor, dass die </a:t>
            </a:r>
            <a:r>
              <a:rPr lang="de-DE" dirty="0" err="1"/>
              <a:t>Übermittlung</a:t>
            </a:r>
            <a:r>
              <a:rPr lang="de-DE" dirty="0"/>
              <a:t> der Daten jeweils bis Ende Februar des Folgejahres zu erfolgen hat (erstmals also </a:t>
            </a:r>
            <a:r>
              <a:rPr lang="de-DE" dirty="0" err="1"/>
              <a:t>für</a:t>
            </a:r>
            <a:r>
              <a:rPr lang="de-DE" dirty="0"/>
              <a:t> die 2017 eingelangten Spenden bis </a:t>
            </a:r>
            <a:r>
              <a:rPr lang="de-DE" b="1" dirty="0"/>
              <a:t>28.2.2018</a:t>
            </a:r>
            <a:r>
              <a:rPr lang="de-DE" dirty="0"/>
              <a:t>). Die </a:t>
            </a:r>
            <a:r>
              <a:rPr lang="de-DE" dirty="0" err="1"/>
              <a:t>Übermittlungsfrist</a:t>
            </a:r>
            <a:r>
              <a:rPr lang="de-DE" dirty="0"/>
              <a:t> </a:t>
            </a:r>
            <a:r>
              <a:rPr lang="de-DE" dirty="0" err="1"/>
              <a:t>läuft</a:t>
            </a:r>
            <a:r>
              <a:rPr lang="de-DE" dirty="0"/>
              <a:t> daher jeweils in den Monaten </a:t>
            </a:r>
            <a:r>
              <a:rPr lang="de-DE" dirty="0" err="1"/>
              <a:t>Jänner</a:t>
            </a:r>
            <a:r>
              <a:rPr lang="de-DE" dirty="0"/>
              <a:t> und Februar des folgenden Jahres ab. </a:t>
            </a:r>
          </a:p>
          <a:p>
            <a:r>
              <a:rPr lang="de-DE" dirty="0" err="1"/>
              <a:t>Gemäß</a:t>
            </a:r>
            <a:r>
              <a:rPr lang="de-DE" dirty="0"/>
              <a:t> § 14 Z 3 der Verordnung </a:t>
            </a:r>
            <a:r>
              <a:rPr lang="de-DE" dirty="0" err="1"/>
              <a:t>müssen</a:t>
            </a:r>
            <a:r>
              <a:rPr lang="de-DE" dirty="0"/>
              <a:t> </a:t>
            </a:r>
            <a:r>
              <a:rPr lang="de-DE" dirty="0" err="1"/>
              <a:t>für</a:t>
            </a:r>
            <a:r>
              <a:rPr lang="de-DE" dirty="0"/>
              <a:t> den Spender seine </a:t>
            </a:r>
            <a:r>
              <a:rPr lang="de-DE" dirty="0" err="1"/>
              <a:t>übermittelten</a:t>
            </a:r>
            <a:r>
              <a:rPr lang="de-DE" dirty="0"/>
              <a:t> Spendendaten in </a:t>
            </a:r>
            <a:r>
              <a:rPr lang="de-DE" dirty="0" err="1"/>
              <a:t>FinanzOnline</a:t>
            </a:r>
            <a:r>
              <a:rPr lang="de-DE" dirty="0"/>
              <a:t> einsehbar sein. Wenn die </a:t>
            </a:r>
            <a:r>
              <a:rPr lang="de-DE" dirty="0" err="1"/>
              <a:t>begünstigte</a:t>
            </a:r>
            <a:r>
              <a:rPr lang="de-DE" dirty="0"/>
              <a:t> Organisation bis dahin keine Meldung abgegeben hat, sieht dies der Spender. Die </a:t>
            </a:r>
            <a:r>
              <a:rPr lang="de-DE" dirty="0" err="1"/>
              <a:t>spendenbegünstigte</a:t>
            </a:r>
            <a:r>
              <a:rPr lang="de-DE" dirty="0"/>
              <a:t> Organisation hat dann noch bis zum Ergehen des Steuerbescheides die </a:t>
            </a:r>
            <a:r>
              <a:rPr lang="de-DE" dirty="0" err="1"/>
              <a:t>Möglichkeit</a:t>
            </a:r>
            <a:r>
              <a:rPr lang="de-DE" dirty="0"/>
              <a:t>, die Spenden zu melden.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36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pic>
        <p:nvPicPr>
          <p:cNvPr id="5" name="Inhaltsplatzhalter 4" descr="info_privat_v2smal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1778"/>
          <a:stretch/>
        </p:blipFill>
        <p:spPr>
          <a:xfrm>
            <a:off x="321312" y="1600200"/>
            <a:ext cx="8507114" cy="4876800"/>
          </a:xfrm>
        </p:spPr>
      </p:pic>
    </p:spTree>
    <p:extLst>
      <p:ext uri="{BB962C8B-B14F-4D97-AF65-F5344CB8AC3E}">
        <p14:creationId xmlns:p14="http://schemas.microsoft.com/office/powerpoint/2010/main" val="361127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496</Words>
  <Application>Microsoft Macintosh PowerPoint</Application>
  <PresentationFormat>Bildschirmpräsentation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Klarheit</vt:lpstr>
      <vt:lpstr>spendenabsetzbarkeit</vt:lpstr>
      <vt:lpstr>Allgemeines</vt:lpstr>
      <vt:lpstr>Steuerreform</vt:lpstr>
      <vt:lpstr>Rechtsgrundlagen</vt:lpstr>
      <vt:lpstr>Umsetzung</vt:lpstr>
      <vt:lpstr>Umsetzung</vt:lpstr>
      <vt:lpstr>Umsetzung</vt:lpstr>
      <vt:lpstr>Umsetzung</vt:lpstr>
    </vt:vector>
  </TitlesOfParts>
  <Company>Dr. Martin Paar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spendenabsetzbarkeit</dc:title>
  <dc:creator>Martin Paar</dc:creator>
  <cp:lastModifiedBy>Martin Paar</cp:lastModifiedBy>
  <cp:revision>4</cp:revision>
  <dcterms:created xsi:type="dcterms:W3CDTF">2017-01-31T14:40:17Z</dcterms:created>
  <dcterms:modified xsi:type="dcterms:W3CDTF">2017-03-09T19:31:43Z</dcterms:modified>
</cp:coreProperties>
</file>