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56"/>
  </p:notesMasterIdLst>
  <p:handoutMasterIdLst>
    <p:handoutMasterId r:id="rId57"/>
  </p:handoutMasterIdLst>
  <p:sldIdLst>
    <p:sldId id="258" r:id="rId3"/>
    <p:sldId id="326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29" r:id="rId13"/>
    <p:sldId id="284" r:id="rId14"/>
    <p:sldId id="285" r:id="rId15"/>
    <p:sldId id="286" r:id="rId16"/>
    <p:sldId id="287" r:id="rId17"/>
    <p:sldId id="324" r:id="rId18"/>
    <p:sldId id="257" r:id="rId19"/>
    <p:sldId id="330" r:id="rId20"/>
    <p:sldId id="259" r:id="rId21"/>
    <p:sldId id="261" r:id="rId22"/>
    <p:sldId id="260" r:id="rId23"/>
    <p:sldId id="262" r:id="rId24"/>
    <p:sldId id="263" r:id="rId25"/>
    <p:sldId id="264" r:id="rId26"/>
    <p:sldId id="265" r:id="rId27"/>
    <p:sldId id="266" r:id="rId28"/>
    <p:sldId id="331" r:id="rId29"/>
    <p:sldId id="332" r:id="rId30"/>
    <p:sldId id="333" r:id="rId31"/>
    <p:sldId id="328" r:id="rId32"/>
    <p:sldId id="299" r:id="rId33"/>
    <p:sldId id="334" r:id="rId34"/>
    <p:sldId id="335" r:id="rId35"/>
    <p:sldId id="300" r:id="rId36"/>
    <p:sldId id="318" r:id="rId37"/>
    <p:sldId id="316" r:id="rId38"/>
    <p:sldId id="302" r:id="rId39"/>
    <p:sldId id="336" r:id="rId40"/>
    <p:sldId id="319" r:id="rId41"/>
    <p:sldId id="307" r:id="rId42"/>
    <p:sldId id="297" r:id="rId43"/>
    <p:sldId id="305" r:id="rId44"/>
    <p:sldId id="303" r:id="rId45"/>
    <p:sldId id="337" r:id="rId46"/>
    <p:sldId id="304" r:id="rId47"/>
    <p:sldId id="311" r:id="rId48"/>
    <p:sldId id="338" r:id="rId49"/>
    <p:sldId id="339" r:id="rId50"/>
    <p:sldId id="256" r:id="rId51"/>
    <p:sldId id="340" r:id="rId52"/>
    <p:sldId id="341" r:id="rId53"/>
    <p:sldId id="342" r:id="rId54"/>
    <p:sldId id="343" r:id="rId55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F6EDC1A-E51F-42C9-88BE-CD9D774A7060}">
          <p14:sldIdLst>
            <p14:sldId id="258"/>
            <p14:sldId id="326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29"/>
            <p14:sldId id="284"/>
            <p14:sldId id="285"/>
            <p14:sldId id="286"/>
            <p14:sldId id="287"/>
            <p14:sldId id="324"/>
            <p14:sldId id="257"/>
            <p14:sldId id="330"/>
            <p14:sldId id="259"/>
            <p14:sldId id="261"/>
            <p14:sldId id="260"/>
            <p14:sldId id="262"/>
            <p14:sldId id="263"/>
            <p14:sldId id="264"/>
            <p14:sldId id="265"/>
            <p14:sldId id="266"/>
            <p14:sldId id="331"/>
            <p14:sldId id="332"/>
            <p14:sldId id="333"/>
            <p14:sldId id="328"/>
            <p14:sldId id="299"/>
            <p14:sldId id="334"/>
            <p14:sldId id="335"/>
            <p14:sldId id="300"/>
            <p14:sldId id="318"/>
            <p14:sldId id="316"/>
            <p14:sldId id="302"/>
            <p14:sldId id="336"/>
            <p14:sldId id="319"/>
            <p14:sldId id="307"/>
            <p14:sldId id="297"/>
            <p14:sldId id="305"/>
            <p14:sldId id="303"/>
            <p14:sldId id="337"/>
            <p14:sldId id="304"/>
            <p14:sldId id="311"/>
            <p14:sldId id="338"/>
            <p14:sldId id="339"/>
            <p14:sldId id="256"/>
            <p14:sldId id="340"/>
            <p14:sldId id="341"/>
            <p14:sldId id="342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9FC"/>
    <a:srgbClr val="FFED00"/>
    <a:srgbClr val="0075B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58721" autoAdjust="0"/>
  </p:normalViewPr>
  <p:slideViewPr>
    <p:cSldViewPr snapToGrid="0">
      <p:cViewPr varScale="1">
        <p:scale>
          <a:sx n="46" d="100"/>
          <a:sy n="46" d="100"/>
        </p:scale>
        <p:origin x="67" y="93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383EC05B-C257-4E2F-BDE9-DD7773BD099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45F45EE1-0107-4A3E-A6E9-B1309CC54A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03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CA172FC3-D5F6-4688-82AA-2E4F5FB4315B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A15D170E-8257-4E5E-B908-D3905A1AE9B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86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e122.at/service/downloads-und-formulare/formular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597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47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Beantragung beim LKDO</a:t>
            </a:r>
            <a:r>
              <a:rPr lang="de-DE" baseline="0" dirty="0"/>
              <a:t> mittels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/>
              <a:t>Antragsformular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/>
              <a:t>2 Passfotos und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baseline="0" dirty="0"/>
              <a:t>einer Kopie des zivilen Führerscheines (Vorder- und Rückseite!)</a:t>
            </a:r>
            <a:endParaRPr lang="de-D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Eintragung durch LFKDO im FDISK unter „Feuerwehrführerscheine“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Zusendung des Feuerwehrführerscheines erfolgt anschl. per Post an die FW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bei Abhandenkommen des Feuerwehrführerscheines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Neue Beantragung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/>
              <a:t>Diebstahls- oder Verlustanzeige muss beigelegt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/>
              <a:t>Alle Infos auf der Homepage (mit dem FDISK Zugang einloggen!)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de-DE" dirty="0">
                <a:hlinkClick r:id="rId3"/>
              </a:rPr>
              <a:t>https://www.noe122.at/service/downloads-und-formulare/formulare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361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22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59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1BA3B-0A89-D5E7-D4DF-70CDBEBCF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00CD1BB-D04B-60C2-ACB6-44EB669EDB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DA9CD38-C733-45EA-7963-88A99ACD4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D6B9B0-2C0D-DA91-98D5-067C01EEDD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200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33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873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0025F-19CA-CCC9-AD98-458D5681F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9376400-40AD-1AD8-50CC-CDBDF0FFB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4DE6E82-7CA8-3F85-3155-68FEE66D3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F4FF7E-FDE9-51B2-A3CD-5F9A7C12C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45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53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01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47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6250-03BE-A9C0-B02C-845B5A76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D4730CE-AD15-1131-8072-1813F1333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0347B8-AA1E-CAD5-DC9C-2241956CD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632EE2-E374-0842-DA67-7EFED9A2FE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487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186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41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3126B-00D0-2633-04D5-A180AE10B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B1B530-1AB9-D9A5-8802-E89C3A49C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DF9698-61F9-C700-C5BD-69793D143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B1C3F6-EDB9-5254-8589-B875D3470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72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798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2C3AE-5C2D-B80E-74FE-A79E89227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8AD43B1-BC11-F2D6-6180-B8E2F0D08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BF45CC-044E-C7F6-EE2F-1D79715AF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B40CFC-F79C-4E82-AF96-D195B49DE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798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1A1FE-7211-B19E-42F4-3C5C5950E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DA0E0F-F234-972A-36FB-7E3F87D330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58C786-6D3B-8FF0-0A50-1D4B25E66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AFEA29-3E18-498A-C172-F1FD81096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016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633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1B571-F550-CC9E-A2AC-52E603631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8806D8B-108C-9A6E-7E63-BB3EDD7BA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67C01D-9E03-B03F-E969-86F5BCE08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22A8D-2891-2454-9212-68431F208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0303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54A4E-2FA7-5332-9430-A979C36A6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6F8889A-E8AD-38A4-D91E-05C413DA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7B7545A-FD14-85FD-5FDC-691629FDD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B20317B-F617-48B6-39FE-99B921C23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16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36342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D170E-8257-4E5E-B908-D3905A1AE9B9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278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02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52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09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731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015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D170E-8257-4E5E-B908-D3905A1AE9B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41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607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00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159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19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448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996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115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13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949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47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3953-1F5C-43B3-9EC9-3EDE8928DB57}" type="datetimeFigureOut">
              <a:rPr lang="de-DE" smtClean="0"/>
              <a:t>25.10.2024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7FB5F-B3C6-40DA-B0CB-269F3B515DF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447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9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 userDrawn="1"/>
        </p:nvSpPr>
        <p:spPr>
          <a:xfrm rot="16200000">
            <a:off x="8404092" y="3069480"/>
            <a:ext cx="6857039" cy="72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612" y="6138000"/>
            <a:ext cx="12192000" cy="72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043311" cy="4183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344025" y="6146800"/>
            <a:ext cx="952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3953-1F5C-43B3-9EC9-3EDE8928DB57}" type="datetimeFigureOut">
              <a:rPr lang="de-DE" smtClean="0"/>
              <a:t>25.10.2024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495675" y="6146800"/>
            <a:ext cx="5753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391775" y="6146800"/>
            <a:ext cx="489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7FB5F-B3C6-40DA-B0CB-269F3B515DF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44" y="5184000"/>
            <a:ext cx="1391035" cy="180000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1880770" y="414839"/>
            <a:ext cx="97200" cy="5040000"/>
          </a:xfrm>
          <a:prstGeom prst="rect">
            <a:avLst/>
          </a:prstGeom>
          <a:solidFill>
            <a:srgbClr val="007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 rot="16200000">
            <a:off x="5745440" y="1554932"/>
            <a:ext cx="93600" cy="10080000"/>
          </a:xfrm>
          <a:prstGeom prst="rect">
            <a:avLst/>
          </a:prstGeom>
          <a:solidFill>
            <a:srgbClr val="007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 rot="16200000">
            <a:off x="5705930" y="1557342"/>
            <a:ext cx="93600" cy="10260000"/>
          </a:xfrm>
          <a:prstGeom prst="rect">
            <a:avLst/>
          </a:prstGeom>
          <a:solidFill>
            <a:srgbClr val="FF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en 19"/>
          <p:cNvGrpSpPr/>
          <p:nvPr userDrawn="1"/>
        </p:nvGrpSpPr>
        <p:grpSpPr>
          <a:xfrm>
            <a:off x="621511" y="237220"/>
            <a:ext cx="11503449" cy="6749161"/>
            <a:chOff x="621511" y="237220"/>
            <a:chExt cx="11503449" cy="6749161"/>
          </a:xfrm>
        </p:grpSpPr>
        <p:sp>
          <p:nvSpPr>
            <p:cNvPr id="9" name="Rechteck 8"/>
            <p:cNvSpPr/>
            <p:nvPr userDrawn="1"/>
          </p:nvSpPr>
          <p:spPr>
            <a:xfrm>
              <a:off x="11976751" y="237220"/>
              <a:ext cx="97200" cy="522000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3925" y="5186381"/>
              <a:ext cx="1391035" cy="1800000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 userDrawn="1"/>
          </p:nvSpPr>
          <p:spPr>
            <a:xfrm>
              <a:off x="11879551" y="417220"/>
              <a:ext cx="97200" cy="5040000"/>
            </a:xfrm>
            <a:prstGeom prst="rect">
              <a:avLst/>
            </a:prstGeom>
            <a:solidFill>
              <a:srgbClr val="007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/>
            <p:cNvSpPr/>
            <p:nvPr userDrawn="1"/>
          </p:nvSpPr>
          <p:spPr>
            <a:xfrm rot="16200000">
              <a:off x="5744221" y="1557313"/>
              <a:ext cx="93600" cy="10080000"/>
            </a:xfrm>
            <a:prstGeom prst="rect">
              <a:avLst/>
            </a:prstGeom>
            <a:solidFill>
              <a:srgbClr val="0075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18"/>
            <p:cNvSpPr/>
            <p:nvPr userDrawn="1"/>
          </p:nvSpPr>
          <p:spPr>
            <a:xfrm rot="16200000">
              <a:off x="5704711" y="1559723"/>
              <a:ext cx="93600" cy="10260000"/>
            </a:xfrm>
            <a:prstGeom prst="rect">
              <a:avLst/>
            </a:prstGeom>
            <a:solidFill>
              <a:srgbClr val="FF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Textfeld 20"/>
          <p:cNvSpPr txBox="1"/>
          <p:nvPr userDrawn="1"/>
        </p:nvSpPr>
        <p:spPr>
          <a:xfrm>
            <a:off x="749801" y="6132826"/>
            <a:ext cx="26506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b="1" i="1" dirty="0">
                <a:latin typeface="Arial" panose="020B0604020202020204" pitchFamily="34" charset="0"/>
                <a:cs typeface="Arial" panose="020B0604020202020204" pitchFamily="34" charset="0"/>
              </a:rPr>
              <a:t>Niederösterreichischer Landesfeuerwehrverband</a:t>
            </a:r>
          </a:p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Kravitz" panose="00000400000000000000" pitchFamily="2" charset="0"/>
              </a:rPr>
              <a:t>Landesfeuerwehrkommando</a:t>
            </a:r>
          </a:p>
        </p:txBody>
      </p:sp>
    </p:spTree>
    <p:extLst>
      <p:ext uri="{BB962C8B-B14F-4D97-AF65-F5344CB8AC3E}">
        <p14:creationId xmlns:p14="http://schemas.microsoft.com/office/powerpoint/2010/main" val="217970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rene.janisch@feuerwehr.gv.a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erinternet.at/services/veranstaltungsservice/zielgruppen/das-internet-und-meine-feuerweh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Herzlich Willkommen!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b="1" dirty="0"/>
              <a:t>Fortbildung Verwaltungsteams</a:t>
            </a:r>
          </a:p>
          <a:p>
            <a:r>
              <a:rPr lang="de-DE" sz="36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489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dirty="0"/>
              <a:t>Bei Fragen zu </a:t>
            </a:r>
            <a:r>
              <a:rPr lang="de-DE" b="1" u="sng" dirty="0"/>
              <a:t>Neuanmeldungen</a:t>
            </a:r>
            <a:r>
              <a:rPr lang="de-DE" dirty="0"/>
              <a:t> sowie </a:t>
            </a:r>
            <a:r>
              <a:rPr lang="de-DE" b="1" u="sng" dirty="0"/>
              <a:t>Schadensmeldungen</a:t>
            </a:r>
            <a:r>
              <a:rPr lang="de-DE" dirty="0"/>
              <a:t>:</a:t>
            </a:r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</a:pPr>
            <a:r>
              <a:rPr lang="de-AT" b="1" dirty="0"/>
              <a:t>V</a:t>
            </a:r>
            <a:r>
              <a:rPr lang="de-AT" dirty="0"/>
              <a:t> </a:t>
            </a:r>
            <a:r>
              <a:rPr lang="de-AT" b="1" dirty="0"/>
              <a:t>Mag.(FH) René Janisch</a:t>
            </a:r>
            <a:endParaRPr lang="de-DE" dirty="0"/>
          </a:p>
          <a:p>
            <a:pPr marL="0" indent="0">
              <a:buNone/>
            </a:pPr>
            <a:r>
              <a:rPr lang="de-AT" dirty="0"/>
              <a:t>Abteilungsleiter Finanzen und Versicherungen</a:t>
            </a:r>
            <a:endParaRPr lang="de-DE" dirty="0"/>
          </a:p>
          <a:p>
            <a:r>
              <a:rPr lang="de-AT" dirty="0"/>
              <a:t>Telefon: 	+43 57 122 33 359</a:t>
            </a:r>
            <a:endParaRPr lang="de-DE" dirty="0"/>
          </a:p>
          <a:p>
            <a:r>
              <a:rPr lang="de-AT" dirty="0"/>
              <a:t>Mail: 	</a:t>
            </a:r>
            <a:r>
              <a:rPr lang="de-AT" u="sng" dirty="0">
                <a:hlinkClick r:id="rId3"/>
              </a:rPr>
              <a:t>rene.janisch@feuerwehr.gv.at</a:t>
            </a: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813" y="2531389"/>
            <a:ext cx="2243930" cy="31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1B11D-48C2-4662-BF38-19519AD2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Einsatzverrechnung</a:t>
            </a:r>
            <a:endParaRPr lang="de-AT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610AF2-0EDE-4884-B176-871591FA9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6000" b="1" dirty="0"/>
              <a:t>Was kann ich Verrechnen</a:t>
            </a:r>
          </a:p>
          <a:p>
            <a:pPr marL="0" indent="0" algn="ctr">
              <a:buNone/>
            </a:pPr>
            <a:r>
              <a:rPr lang="de-DE" sz="6000" b="1" dirty="0"/>
              <a:t>Bei </a:t>
            </a:r>
            <a:r>
              <a:rPr lang="de-DE" sz="6000" b="1" dirty="0" err="1"/>
              <a:t>Elemtarereignissen</a:t>
            </a:r>
            <a:endParaRPr lang="de-AT" sz="6000" b="1" dirty="0"/>
          </a:p>
        </p:txBody>
      </p:sp>
    </p:spTree>
    <p:extLst>
      <p:ext uri="{BB962C8B-B14F-4D97-AF65-F5344CB8AC3E}">
        <p14:creationId xmlns:p14="http://schemas.microsoft.com/office/powerpoint/2010/main" val="1571332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11553371" cy="2387600"/>
          </a:xfrm>
        </p:spPr>
        <p:txBody>
          <a:bodyPr>
            <a:normAutofit/>
          </a:bodyPr>
          <a:lstStyle/>
          <a:p>
            <a:r>
              <a:rPr lang="de-DE" dirty="0"/>
              <a:t>Themenblock </a:t>
            </a:r>
            <a:br>
              <a:rPr lang="de-DE" dirty="0"/>
            </a:br>
            <a:r>
              <a:rPr lang="de-DE" sz="3600" dirty="0"/>
              <a:t>Feuerwehrführerschein / Lenkberechtigung 5,5to</a:t>
            </a:r>
            <a:br>
              <a:rPr lang="de-DE" dirty="0"/>
            </a:b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D6BA416D-75A6-4B70-AA60-BA27D0E272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83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Feuerwehrführerschein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gültiger ziviler Führerschein C/C1 muss bei der Beantragung vorhanden sein</a:t>
            </a:r>
          </a:p>
          <a:p>
            <a:r>
              <a:rPr lang="de-DE" dirty="0"/>
              <a:t>nur gültig in Österreich und Deutschland</a:t>
            </a:r>
          </a:p>
          <a:p>
            <a:r>
              <a:rPr lang="de-DE" dirty="0"/>
              <a:t>10 Jahre gültig</a:t>
            </a:r>
          </a:p>
          <a:p>
            <a:r>
              <a:rPr lang="de-DE" dirty="0"/>
              <a:t>Verlängerung </a:t>
            </a:r>
            <a:r>
              <a:rPr lang="de-DE" b="1" u="sng" dirty="0"/>
              <a:t>VOR</a:t>
            </a:r>
            <a:r>
              <a:rPr lang="de-DE" dirty="0"/>
              <a:t> Ablauf der Gültigkeit durch einen Arzt</a:t>
            </a:r>
          </a:p>
          <a:p>
            <a:pPr lvl="1"/>
            <a:r>
              <a:rPr lang="de-DE" dirty="0"/>
              <a:t>bei rechtzeitiger Verlängerung muss die Lenkberechtigung C/C1 nicht vorliegen</a:t>
            </a:r>
          </a:p>
          <a:p>
            <a:pPr lvl="1"/>
            <a:r>
              <a:rPr lang="de-DE" dirty="0"/>
              <a:t>Eintragung des Arztes auf der Rückseite des Feuerwehrführerscheines</a:t>
            </a:r>
          </a:p>
          <a:p>
            <a:pPr lvl="1"/>
            <a:r>
              <a:rPr lang="de-DE" dirty="0"/>
              <a:t>Eintragung durch die FF im FDISK unter „Untersuchungen“</a:t>
            </a:r>
          </a:p>
          <a:p>
            <a:r>
              <a:rPr lang="de-DE" dirty="0"/>
              <a:t>es dürfen mehr als 9 Personen befördert werden</a:t>
            </a:r>
          </a:p>
          <a:p>
            <a:pPr lvl="1"/>
            <a:r>
              <a:rPr lang="de-DE" dirty="0"/>
              <a:t>unter Berücksichtigung der max. Anzahl an Sitzplätzen</a:t>
            </a:r>
          </a:p>
        </p:txBody>
      </p:sp>
    </p:spTree>
    <p:extLst>
      <p:ext uri="{BB962C8B-B14F-4D97-AF65-F5344CB8AC3E}">
        <p14:creationId xmlns:p14="http://schemas.microsoft.com/office/powerpoint/2010/main" val="17100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Lenkberechtigung 5,5t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Dienstanweisung 2.2.1 (FDISK Login erforderlich)</a:t>
            </a:r>
          </a:p>
          <a:p>
            <a:r>
              <a:rPr lang="de-DE" dirty="0"/>
              <a:t>Voraussetzung ziviler Führerschein Klasse B</a:t>
            </a:r>
          </a:p>
          <a:p>
            <a:r>
              <a:rPr lang="de-DE" dirty="0"/>
              <a:t>theoretische und praktische Ausbildung sowie Prüfung in der Feuerwehr</a:t>
            </a:r>
          </a:p>
          <a:p>
            <a:r>
              <a:rPr lang="de-DE" dirty="0"/>
              <a:t>Beantragung im FDISK</a:t>
            </a:r>
          </a:p>
          <a:p>
            <a:pPr lvl="1"/>
            <a:r>
              <a:rPr lang="de-DE" dirty="0"/>
              <a:t>hochladen einer Führerscheinkopie</a:t>
            </a:r>
          </a:p>
          <a:p>
            <a:pPr lvl="1"/>
            <a:r>
              <a:rPr lang="de-DE" dirty="0"/>
              <a:t>zivile Klasse B unter „gesetzliche Fahrgenehmigungen“ eintragen</a:t>
            </a:r>
          </a:p>
          <a:p>
            <a:pPr lvl="1"/>
            <a:r>
              <a:rPr lang="de-DE" dirty="0"/>
              <a:t>zum Absenden auf den grünen Punkt drücken </a:t>
            </a:r>
          </a:p>
          <a:p>
            <a:pPr marL="457200" lvl="1" indent="0">
              <a:buNone/>
            </a:pPr>
            <a:r>
              <a:rPr lang="de-DE" dirty="0"/>
              <a:t>   (richtig Abgesendet = Status „Angesucht“)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A55258-7FD2-4909-B42C-B2441C32F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5267165" cy="11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Lenkberechtigung 5,5t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Höchstgeschwindigkeit: </a:t>
            </a:r>
          </a:p>
          <a:p>
            <a:pPr lvl="1"/>
            <a:r>
              <a:rPr lang="de-DE" dirty="0"/>
              <a:t>Ortsgebiet 50 km/h; Freiland 100 km/h; Autobahn 130 km/h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7" y="2925152"/>
            <a:ext cx="10352314" cy="30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Lenkberechtigung 5,5t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93829" cy="4183994"/>
          </a:xfrm>
        </p:spPr>
        <p:txBody>
          <a:bodyPr/>
          <a:lstStyle/>
          <a:p>
            <a:r>
              <a:rPr lang="de-DE" dirty="0"/>
              <a:t>zulässige Anhängerlasten:</a:t>
            </a:r>
          </a:p>
          <a:p>
            <a:pPr lvl="1"/>
            <a:r>
              <a:rPr lang="de-DE" dirty="0"/>
              <a:t>leichte Anhänger (nicht mehr als 750 kg HG)</a:t>
            </a:r>
          </a:p>
          <a:p>
            <a:pPr lvl="1"/>
            <a:r>
              <a:rPr lang="de-DE" dirty="0"/>
              <a:t>schwere Anhänger (Masse auf das Zugfahrzeug abgestimmt) wenn der Lenker zusätzlich die Führerscheinklasse B+E besitzt (Anhänger bis 3,5t </a:t>
            </a:r>
            <a:r>
              <a:rPr lang="de-DE" dirty="0" err="1"/>
              <a:t>HzGM</a:t>
            </a:r>
            <a:r>
              <a:rPr lang="de-DE" dirty="0"/>
              <a:t>)</a:t>
            </a:r>
          </a:p>
          <a:p>
            <a:r>
              <a:rPr lang="de-DE" dirty="0"/>
              <a:t>Kraftfahrzeuge bis 5,5t mit mehr als 9 Personen dürfen gelenkt werden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5649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9722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15324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9156"/>
            <a:ext cx="10515600" cy="1325563"/>
          </a:xfrm>
        </p:spPr>
        <p:txBody>
          <a:bodyPr/>
          <a:lstStyle/>
          <a:p>
            <a:pPr algn="ctr"/>
            <a:r>
              <a:rPr lang="de-DE" dirty="0">
                <a:latin typeface="Bookman Old Style" panose="02050604050505020204" pitchFamily="18" charset="0"/>
              </a:rPr>
              <a:t>Hard Facts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604719"/>
            <a:ext cx="4804508" cy="4183994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Bookman Old Style" panose="02050604050505020204" pitchFamily="18" charset="0"/>
              </a:rPr>
              <a:t>Geländefähiges Fahrzeug mit Allrad 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Unterstützung als Einsatzleitung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Wärmebilddrohne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Gasmessgerät des BFKDO</a:t>
            </a:r>
          </a:p>
          <a:p>
            <a:pPr lvl="1"/>
            <a:r>
              <a:rPr lang="de-DE" sz="2000" dirty="0">
                <a:latin typeface="Bookman Old Style" panose="02050604050505020204" pitchFamily="18" charset="0"/>
              </a:rPr>
              <a:t>Dräger X-am 3500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Ausfallsicherheit im Katastrophenfall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597" y="1604719"/>
            <a:ext cx="5645203" cy="3763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547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74" y="1690688"/>
            <a:ext cx="5526882" cy="368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>
                <a:latin typeface="Bookman Old Style" panose="02050604050505020204" pitchFamily="18" charset="0"/>
              </a:rPr>
              <a:t>Unterstützung als Einsatzleitung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1" y="1825625"/>
            <a:ext cx="4851400" cy="4183994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Bookman Old Style" panose="02050604050505020204" pitchFamily="18" charset="0"/>
              </a:rPr>
              <a:t>Zwei Arbeitsplätze mit je zwei Bildschirmen und Funk</a:t>
            </a:r>
          </a:p>
          <a:p>
            <a:pPr lvl="1"/>
            <a:r>
              <a:rPr lang="de-DE" dirty="0">
                <a:latin typeface="Bookman Old Style" panose="02050604050505020204" pitchFamily="18" charset="0"/>
              </a:rPr>
              <a:t>auf dritten Arbeitsplatz erweiterbar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A3-Drucker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Großer Bildschirm für Lageführung</a:t>
            </a:r>
          </a:p>
          <a:p>
            <a:endParaRPr lang="de-DE" dirty="0">
              <a:latin typeface="Bookman Old Style" panose="02050604050505020204" pitchFamily="18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74" y="1644326"/>
            <a:ext cx="5596426" cy="373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559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" y="1122363"/>
            <a:ext cx="11553371" cy="2387600"/>
          </a:xfrm>
        </p:spPr>
        <p:txBody>
          <a:bodyPr>
            <a:normAutofit/>
          </a:bodyPr>
          <a:lstStyle/>
          <a:p>
            <a:r>
              <a:rPr lang="de-DE" dirty="0"/>
              <a:t>Themenblock </a:t>
            </a:r>
            <a:br>
              <a:rPr lang="de-DE" dirty="0"/>
            </a:br>
            <a:r>
              <a:rPr lang="de-DE" sz="3600" dirty="0"/>
              <a:t>Maschinenbruchversicherung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CBAD61E-3F11-43A9-A295-11E336D22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22" y="4032739"/>
            <a:ext cx="4869847" cy="1256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78" y="4032739"/>
            <a:ext cx="4099622" cy="125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Führungsunterstützung</a:t>
            </a:r>
            <a:endParaRPr lang="de-AT" dirty="0">
              <a:latin typeface="Bookman Old Style" panose="020506040505050202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Lageplan</a:t>
            </a:r>
          </a:p>
          <a:p>
            <a:r>
              <a:rPr lang="de-DE" dirty="0">
                <a:latin typeface="Bookman Old Style" panose="02050604050505020204" pitchFamily="18" charset="0"/>
              </a:rPr>
              <a:t>Einsatztagebuch</a:t>
            </a:r>
          </a:p>
          <a:p>
            <a:pPr lvl="1"/>
            <a:r>
              <a:rPr lang="de-DE" dirty="0">
                <a:latin typeface="Bookman Old Style" panose="02050604050505020204" pitchFamily="18" charset="0"/>
              </a:rPr>
              <a:t>gerichtsverwertbar</a:t>
            </a:r>
          </a:p>
          <a:p>
            <a:r>
              <a:rPr lang="de-DE" dirty="0">
                <a:latin typeface="Bookman Old Style" panose="02050604050505020204" pitchFamily="18" charset="0"/>
              </a:rPr>
              <a:t>Kräftemanagement</a:t>
            </a:r>
          </a:p>
          <a:p>
            <a:pPr lvl="1"/>
            <a:endParaRPr lang="de-AT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GEOMAPS Lagedarstellung | Eurocommand | electronic operational suppo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1" y="1470200"/>
            <a:ext cx="4525669" cy="22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6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7754" y="365125"/>
            <a:ext cx="10863384" cy="1325563"/>
          </a:xfrm>
        </p:spPr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Erweiterung zu großer Einsatzleitstelle</a:t>
            </a:r>
            <a:endParaRPr lang="de-AT" dirty="0">
              <a:latin typeface="Bookman Old Style" panose="02050604050505020204" pitchFamily="18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51" y="1489564"/>
            <a:ext cx="6276975" cy="418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633046" y="2427727"/>
            <a:ext cx="3532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Vorzelt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Seitenwände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Mobiler Lautsprecher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Whiteboard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Tisch und Bänke</a:t>
            </a:r>
            <a:endParaRPr lang="de-AT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864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Wärmebilddrohne</a:t>
            </a:r>
            <a:endParaRPr lang="de-AT" dirty="0">
              <a:latin typeface="Bookman Old Style" panose="02050604050505020204" pitchFamily="18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15" y="1461477"/>
            <a:ext cx="5791566" cy="3861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593969" y="1555262"/>
            <a:ext cx="466578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12 ausgebildete Drohnenpiloten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Abflugbereit in zwei Minuten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Einsatzmöglichkeiten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Waldbrand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Hochwasser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Schadstoffeinsätze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Personensuche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Schnelles Lagebild aus der Luft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AT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8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Wärmebilddrohne</a:t>
            </a:r>
            <a:endParaRPr lang="de-AT" dirty="0">
              <a:latin typeface="Bookman Old Style" panose="020506040505050202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89708" y="1563077"/>
            <a:ext cx="4798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DJI M30 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200fach Zoomkamera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20fach Infrarotzoom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Weitwinkelkamera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Flug auch bei widrigen Bedingungen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Durchgehender Flugbetrieb möglich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Pilot und Kameraoperator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Livestream zum ELF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18" y="1305171"/>
            <a:ext cx="5380282" cy="302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0" t="29972" r="20760" b="26867"/>
          <a:stretch/>
        </p:blipFill>
        <p:spPr>
          <a:xfrm>
            <a:off x="5543339" y="3744682"/>
            <a:ext cx="4288414" cy="255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72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3292" y="307851"/>
            <a:ext cx="11144738" cy="1325563"/>
          </a:xfrm>
        </p:spPr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Ausfallsicherheit Stromversorgung</a:t>
            </a:r>
            <a:endParaRPr lang="de-AT" dirty="0">
              <a:latin typeface="Bookman Old Style" panose="02050604050505020204" pitchFamily="18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6324" r="8257" b="13267"/>
          <a:stretch/>
        </p:blipFill>
        <p:spPr>
          <a:xfrm>
            <a:off x="5634891" y="1633414"/>
            <a:ext cx="5620608" cy="370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93969" y="1633414"/>
            <a:ext cx="4564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Batteriemanagement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10h Betrieb über Batterie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Fahrzeugmotor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Einspeisung über Kabel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Fremdversorgung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Bookman Old Style" panose="02050604050505020204" pitchFamily="18" charset="0"/>
              </a:rPr>
              <a:t>Mitgeführter Stromgenerator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AT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04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Bookman Old Style" panose="02050604050505020204" pitchFamily="18" charset="0"/>
              </a:rPr>
              <a:t>Ausfallsicherheit Telekommunikation</a:t>
            </a:r>
            <a:endParaRPr lang="de-AT" dirty="0">
              <a:latin typeface="Bookman Old Style" panose="020506040505050202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07215" cy="4183994"/>
          </a:xfrm>
        </p:spPr>
        <p:txBody>
          <a:bodyPr/>
          <a:lstStyle/>
          <a:p>
            <a:r>
              <a:rPr lang="de-DE" sz="2400" dirty="0">
                <a:latin typeface="Bookman Old Style" panose="02050604050505020204" pitchFamily="18" charset="0"/>
              </a:rPr>
              <a:t>Telekommunikation und Internet auf </a:t>
            </a:r>
            <a:r>
              <a:rPr lang="de-DE" sz="2400" u="sng" dirty="0">
                <a:latin typeface="Bookman Old Style" panose="02050604050505020204" pitchFamily="18" charset="0"/>
              </a:rPr>
              <a:t>drei Ebenen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Zwei getrennte Anbindungen an Mobilfunknetz im Normalbetrieb</a:t>
            </a:r>
          </a:p>
          <a:p>
            <a:r>
              <a:rPr lang="de-DE" sz="2400" dirty="0">
                <a:latin typeface="Bookman Old Style" panose="02050604050505020204" pitchFamily="18" charset="0"/>
              </a:rPr>
              <a:t>Telefon im Fahrzeug und Tablet</a:t>
            </a:r>
          </a:p>
          <a:p>
            <a:r>
              <a:rPr lang="de-DE" sz="2400" dirty="0" err="1">
                <a:latin typeface="Bookman Old Style" panose="02050604050505020204" pitchFamily="18" charset="0"/>
              </a:rPr>
              <a:t>Starlink</a:t>
            </a:r>
            <a:endParaRPr lang="de-DE" sz="2400" dirty="0">
              <a:latin typeface="Bookman Old Style" panose="02050604050505020204" pitchFamily="18" charset="0"/>
            </a:endParaRPr>
          </a:p>
          <a:p>
            <a:pPr lvl="1"/>
            <a:r>
              <a:rPr lang="de-DE" dirty="0">
                <a:latin typeface="Bookman Old Style" panose="02050604050505020204" pitchFamily="18" charset="0"/>
              </a:rPr>
              <a:t>Internet in ganz Europa</a:t>
            </a:r>
          </a:p>
          <a:p>
            <a:pPr lvl="1"/>
            <a:r>
              <a:rPr lang="de-DE" dirty="0">
                <a:latin typeface="Bookman Old Style" panose="02050604050505020204" pitchFamily="18" charset="0"/>
              </a:rPr>
              <a:t>Krisensichere Internetverbindung über Satelliten </a:t>
            </a:r>
          </a:p>
          <a:p>
            <a:pPr lvl="1"/>
            <a:endParaRPr lang="de-AT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77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172"/>
            <a:ext cx="13126065" cy="8750710"/>
          </a:xfrm>
          <a:effectLst>
            <a:innerShdw blurRad="520700">
              <a:prstClr val="black">
                <a:alpha val="72000"/>
              </a:prstClr>
            </a:innerShdw>
          </a:effectLst>
        </p:spPr>
      </p:pic>
      <p:sp>
        <p:nvSpPr>
          <p:cNvPr id="5" name="Textfeld 4"/>
          <p:cNvSpPr txBox="1"/>
          <p:nvPr/>
        </p:nvSpPr>
        <p:spPr>
          <a:xfrm>
            <a:off x="2653715" y="2074053"/>
            <a:ext cx="78186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4400" dirty="0">
                <a:solidFill>
                  <a:schemeClr val="bg1"/>
                </a:solidFill>
                <a:latin typeface="Bookman Old Style" panose="02050604050505020204" pitchFamily="18" charset="0"/>
              </a:rPr>
              <a:t>Vielen Dank für eure Aufmerksamkeit!</a:t>
            </a:r>
          </a:p>
          <a:p>
            <a:pPr algn="ctr"/>
            <a:endParaRPr lang="de-AT" sz="4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de-AT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777815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Entschädigungsrichtlinie</a:t>
            </a:r>
            <a:br>
              <a:rPr lang="de-DE" dirty="0"/>
            </a:br>
            <a:r>
              <a:rPr lang="de-DE" dirty="0"/>
              <a:t>Hochwasser September 2024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dirty="0"/>
              <a:t>Fakten:</a:t>
            </a:r>
          </a:p>
          <a:p>
            <a:pPr marL="0" indent="0" algn="ctr">
              <a:buNone/>
            </a:pPr>
            <a:endParaRPr lang="de-DE" dirty="0"/>
          </a:p>
          <a:p>
            <a:r>
              <a:rPr lang="de-DE" dirty="0"/>
              <a:t>Mail vom LFKDO an alle Feuerwehren am 20.09.2024 </a:t>
            </a:r>
          </a:p>
          <a:p>
            <a:r>
              <a:rPr lang="de-DE" dirty="0">
                <a:solidFill>
                  <a:srgbClr val="FF0000"/>
                </a:solidFill>
              </a:rPr>
              <a:t>Daraus das WICHTIGSTE:  DEADLINE 30.11.2024</a:t>
            </a:r>
          </a:p>
          <a:p>
            <a:r>
              <a:rPr lang="de-DE" dirty="0"/>
              <a:t>Zeitraum Katastrophe im Bezirk Baden: </a:t>
            </a:r>
            <a:br>
              <a:rPr lang="de-DE" dirty="0"/>
            </a:br>
            <a:r>
              <a:rPr lang="de-DE" dirty="0"/>
              <a:t>	15.09.2024   09:00 Uhr 	-    23.09.2024   13:45 Uhr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8793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Entschädigungsrichtlinie</a:t>
            </a:r>
            <a:br>
              <a:rPr lang="de-DE" dirty="0"/>
            </a:br>
            <a:r>
              <a:rPr lang="de-DE" dirty="0"/>
              <a:t>Hochwasser September 2024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Feuerwehren reichen ein: Schäden an Fahrzeugen und Geräten</a:t>
            </a:r>
            <a:br>
              <a:rPr lang="de-DE" dirty="0"/>
            </a:br>
            <a:r>
              <a:rPr lang="de-DE" dirty="0"/>
              <a:t>- an das LFKDO -&gt; Entschädigungsrichtlinie beachten!!!</a:t>
            </a:r>
          </a:p>
          <a:p>
            <a:r>
              <a:rPr lang="de-DE" dirty="0"/>
              <a:t>Feuerwehren können einreichen: Verpflegung, Einsatz- Betriebsmittel  - an die Gemeinde</a:t>
            </a:r>
          </a:p>
          <a:p>
            <a:r>
              <a:rPr lang="de-DE" dirty="0"/>
              <a:t>BFKDO reicht ein: Verpflegung, Einsatz- und Betriebsmittel von überregionalen und auswärtigen Einheiten (BFKDO, BFÜST, KHD-Einheiten…)</a:t>
            </a:r>
          </a:p>
          <a:p>
            <a:pPr marL="0" indent="0">
              <a:buNone/>
            </a:pPr>
            <a:r>
              <a:rPr lang="de-DE" dirty="0"/>
              <a:t>Für den Bezirk </a:t>
            </a:r>
            <a:r>
              <a:rPr lang="de-DE"/>
              <a:t>Baden:</a:t>
            </a:r>
          </a:p>
          <a:p>
            <a:pPr marL="0" indent="0">
              <a:buNone/>
            </a:pPr>
            <a:r>
              <a:rPr lang="de-DE"/>
              <a:t>BFÜST </a:t>
            </a:r>
            <a:r>
              <a:rPr lang="de-DE" dirty="0"/>
              <a:t>Leiter Sachgebiet 4: FT Alexander Umschaden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535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Härtefälle in den eigenen Reihen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Schwer betroffene Kameraden aus den eigenen Reihen sind dringend über den Dienstweg zu melden.</a:t>
            </a:r>
          </a:p>
          <a:p>
            <a:r>
              <a:rPr lang="de-DE" dirty="0"/>
              <a:t>„Von dem </a:t>
            </a:r>
            <a:r>
              <a:rPr lang="de-DE" dirty="0" err="1"/>
              <a:t>habens</a:t>
            </a:r>
            <a:r>
              <a:rPr lang="de-DE" dirty="0"/>
              <a:t> eh </a:t>
            </a:r>
            <a:r>
              <a:rPr lang="de-DE" dirty="0" err="1"/>
              <a:t>gewußt</a:t>
            </a:r>
            <a:r>
              <a:rPr lang="de-DE" dirty="0"/>
              <a:t> und keiner hat sich darum gekümmert!“ - NO GO - Der KDT/das KDO/ hat zu melden!</a:t>
            </a:r>
          </a:p>
          <a:p>
            <a:r>
              <a:rPr lang="de-DE" dirty="0"/>
              <a:t>Wohin?  …..</a:t>
            </a:r>
          </a:p>
        </p:txBody>
      </p:sp>
    </p:spTree>
    <p:extLst>
      <p:ext uri="{BB962C8B-B14F-4D97-AF65-F5344CB8AC3E}">
        <p14:creationId xmlns:p14="http://schemas.microsoft.com/office/powerpoint/2010/main" val="3093433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de-DE" dirty="0"/>
              <a:t>Unfallschäden    	durch von außen mechanisch einwirkende, </a:t>
            </a:r>
            <a:br>
              <a:rPr lang="de-DE" dirty="0"/>
            </a:br>
            <a:r>
              <a:rPr lang="de-DE" dirty="0"/>
              <a:t>                           	ungewollte Ereignisse.</a:t>
            </a:r>
          </a:p>
          <a:p>
            <a:pPr lvl="1">
              <a:defRPr/>
            </a:pPr>
            <a:r>
              <a:rPr lang="de-DE" sz="2000" dirty="0"/>
              <a:t>Elementarschäden	Sturm, Hagel, Blitz, Hochwasser</a:t>
            </a:r>
          </a:p>
          <a:p>
            <a:pPr lvl="1">
              <a:tabLst>
                <a:tab pos="2330450" algn="l"/>
              </a:tabLst>
              <a:defRPr/>
            </a:pPr>
            <a:r>
              <a:rPr lang="de-DE" sz="2000" dirty="0"/>
              <a:t>Brand (Feuer)		wo immer befindlich (nicht eingeschränkt auf das Feuerwehrhaus)</a:t>
            </a:r>
          </a:p>
          <a:p>
            <a:pPr lvl="1">
              <a:tabLst>
                <a:tab pos="2330450" algn="l"/>
              </a:tabLst>
              <a:defRPr/>
            </a:pPr>
            <a:r>
              <a:rPr lang="de-DE" sz="2000" dirty="0"/>
              <a:t>Vandalismus    	 	mutwillige Beschädigung durch Fremde</a:t>
            </a:r>
          </a:p>
          <a:p>
            <a:pPr lvl="1">
              <a:tabLst>
                <a:tab pos="2241550" algn="l"/>
              </a:tabLst>
              <a:defRPr/>
            </a:pPr>
            <a:r>
              <a:rPr lang="de-DE" sz="2000" dirty="0"/>
              <a:t>Diebstahl		gesamtes Fahrzeug inklusive Beladung</a:t>
            </a:r>
            <a:br>
              <a:rPr lang="de-DE" sz="2000" dirty="0"/>
            </a:br>
            <a:r>
              <a:rPr lang="de-DE" sz="2000" dirty="0"/>
              <a:t>		(nicht das Entwendung von Geräten aus dem Fahrzeug)</a:t>
            </a:r>
          </a:p>
          <a:p>
            <a:pPr lvl="1">
              <a:tabLst>
                <a:tab pos="2065338" algn="l"/>
              </a:tabLst>
              <a:defRPr/>
            </a:pPr>
            <a:r>
              <a:rPr lang="de-DE" sz="2000" dirty="0"/>
              <a:t>Glasbruch	 	Front-, Seiten-, Heckscheiben</a:t>
            </a:r>
          </a:p>
          <a:p>
            <a:pPr lvl="1">
              <a:tabLst>
                <a:tab pos="2330450" algn="l"/>
              </a:tabLst>
              <a:defRPr/>
            </a:pPr>
            <a:r>
              <a:rPr lang="de-DE" sz="2000" dirty="0"/>
              <a:t>Unfälle mit Tieren  	neben Haar- und Federwild, auch Haus- und Nutztiere</a:t>
            </a:r>
          </a:p>
        </p:txBody>
      </p:sp>
    </p:spTree>
    <p:extLst>
      <p:ext uri="{BB962C8B-B14F-4D97-AF65-F5344CB8AC3E}">
        <p14:creationId xmlns:p14="http://schemas.microsoft.com/office/powerpoint/2010/main" val="145205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e-DE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8000" dirty="0"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  <a:endParaRPr lang="de-A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28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F5B1D-858A-0010-B87C-B0F543BE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855B994F-532F-C498-59B9-F0D03082C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409">
            <a:off x="8755869" y="3215153"/>
            <a:ext cx="2540000" cy="180975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B6E771-FE43-4904-C6FD-3ADECCF3A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500">
            <a:off x="5295333" y="3115881"/>
            <a:ext cx="2000658" cy="266854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B66E9E-6CBA-D7DE-9482-26197E0B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F94E1B-8596-4C67-11D3-F29AC8EC3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971314" cy="4497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5400" b="1" dirty="0">
                <a:solidFill>
                  <a:srgbClr val="FF0000"/>
                </a:solidFill>
              </a:rPr>
              <a:t>"Tue Gutes und rede darüber"</a:t>
            </a:r>
            <a:br>
              <a:rPr lang="de-AT" sz="5400" b="1" dirty="0">
                <a:solidFill>
                  <a:srgbClr val="FF0000"/>
                </a:solidFill>
              </a:rPr>
            </a:br>
            <a:r>
              <a:rPr lang="de-AT" sz="1200" dirty="0"/>
              <a:t>Original-Zitat stammt aus 1961 von Georg-Volkmar Graf Zedtwitz-Arnim</a:t>
            </a:r>
            <a:br>
              <a:rPr lang="de-AT" sz="1050" dirty="0"/>
            </a:br>
            <a:br>
              <a:rPr lang="de-AT" sz="1050" dirty="0"/>
            </a:br>
            <a:endParaRPr lang="de-AT" sz="1050" b="1" dirty="0"/>
          </a:p>
          <a:p>
            <a:pPr marL="0" indent="0">
              <a:buNone/>
            </a:pPr>
            <a:endParaRPr lang="de-AT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5DC4D8-E62F-2EF0-6158-9780E273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3795">
            <a:off x="608256" y="3272521"/>
            <a:ext cx="2926711" cy="195114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C03CB3-1ED2-3762-6F9E-0538F7BA2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799">
            <a:off x="3420811" y="3211559"/>
            <a:ext cx="1821397" cy="26517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C483B7A-2CA0-1712-9723-376D529F36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17906">
            <a:off x="6826874" y="3665476"/>
            <a:ext cx="2339340" cy="175450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F37E36B-254A-EA9D-FE4B-CFE866888578}"/>
              </a:ext>
            </a:extLst>
          </p:cNvPr>
          <p:cNvSpPr txBox="1"/>
          <p:nvPr/>
        </p:nvSpPr>
        <p:spPr>
          <a:xfrm>
            <a:off x="8882869" y="627445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/>
              <a:t>BSB ÖA Stefan Schneider ©2024</a:t>
            </a:r>
          </a:p>
        </p:txBody>
      </p:sp>
    </p:spTree>
    <p:extLst>
      <p:ext uri="{BB962C8B-B14F-4D97-AF65-F5344CB8AC3E}">
        <p14:creationId xmlns:p14="http://schemas.microsoft.com/office/powerpoint/2010/main" val="405033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4259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589088"/>
            <a:ext cx="10668000" cy="294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   </a:t>
            </a:r>
            <a:r>
              <a:rPr lang="de-DE" sz="2400" b="1" dirty="0"/>
              <a:t>Was hat die Verwaltung damit zu tun?</a:t>
            </a:r>
          </a:p>
          <a:p>
            <a:endParaRPr lang="de-DE" dirty="0"/>
          </a:p>
          <a:p>
            <a:pPr lvl="1">
              <a:lnSpc>
                <a:spcPct val="110000"/>
              </a:lnSpc>
            </a:pPr>
            <a:r>
              <a:rPr lang="de-DE" dirty="0"/>
              <a:t>Ihr seit oft auch Ansprechpartner für die jeweiligen Sachgebiete/Mitglieder </a:t>
            </a:r>
          </a:p>
          <a:p>
            <a:pPr lvl="1">
              <a:lnSpc>
                <a:spcPct val="110000"/>
              </a:lnSpc>
            </a:pPr>
            <a:r>
              <a:rPr lang="de-DE" dirty="0"/>
              <a:t>Nicht nur für administrative Bereiche</a:t>
            </a:r>
          </a:p>
          <a:p>
            <a:pPr lvl="1">
              <a:lnSpc>
                <a:spcPct val="110000"/>
              </a:lnSpc>
            </a:pPr>
            <a:r>
              <a:rPr lang="de-DE" dirty="0"/>
              <a:t>Auch ein Bindeglied zur Mannschaft - aufgrund Funktion (Kommandomitglied)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de-DE" dirty="0"/>
              <a:t>   </a:t>
            </a:r>
            <a:r>
              <a:rPr lang="de-DE" sz="1800" dirty="0"/>
              <a:t>(somit auch möglicher Übermittler von Informationen, wenn KDT oder KDT STV nichts weitergeben)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893B3DF-D509-3063-842D-948ABD76F649}"/>
              </a:ext>
            </a:extLst>
          </p:cNvPr>
          <p:cNvSpPr txBox="1"/>
          <p:nvPr/>
        </p:nvSpPr>
        <p:spPr>
          <a:xfrm>
            <a:off x="609600" y="4838365"/>
            <a:ext cx="10546080" cy="446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de-DE" sz="2200" b="1" dirty="0">
                <a:solidFill>
                  <a:srgbClr val="FF0000"/>
                </a:solidFill>
              </a:rPr>
              <a:t>„Wir als Feuerwehr stehen immer im Mittelpunkt der gesellschaftlichen Beachtung!“</a:t>
            </a:r>
            <a:r>
              <a:rPr lang="de-DE" sz="2200" dirty="0">
                <a:sym typeface="Wingdings" panose="05000000000000000000" pitchFamily="2" charset="2"/>
              </a:rPr>
              <a:t>                            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40483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78217" cy="4183994"/>
          </a:xfrm>
        </p:spPr>
        <p:txBody>
          <a:bodyPr>
            <a:normAutofit/>
          </a:bodyPr>
          <a:lstStyle/>
          <a:p>
            <a:r>
              <a:rPr lang="de-DE" dirty="0"/>
              <a:t>Wer betreibt </a:t>
            </a:r>
            <a:r>
              <a:rPr lang="de-DE" b="1" dirty="0"/>
              <a:t>Öffentlichkeitsarbeit</a:t>
            </a:r>
            <a:r>
              <a:rPr lang="de-DE" dirty="0"/>
              <a:t>?</a:t>
            </a:r>
          </a:p>
          <a:p>
            <a:endParaRPr lang="de-DE" dirty="0"/>
          </a:p>
          <a:p>
            <a:pPr lvl="1"/>
            <a:r>
              <a:rPr lang="de-DE" dirty="0"/>
              <a:t>jedes Feuerwehrmitglied betreibt indirekt für die Feuerwehr Öffentlichkeitsarbeit 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besondere Bedachtnahme auf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Verhalten / Adjustierung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/>
              <a:t>Rechtliche und Feuerwehr-interne Vorschriften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de-DE" dirty="0" err="1"/>
              <a:t>Social</a:t>
            </a:r>
            <a:r>
              <a:rPr lang="de-DE" dirty="0"/>
              <a:t> Media</a:t>
            </a:r>
          </a:p>
        </p:txBody>
      </p:sp>
      <p:pic>
        <p:nvPicPr>
          <p:cNvPr id="7" name="Grafik 6" descr="Ein Bild, das Person, Kleidung, draußen, Mann enthält.&#10;&#10;Automatisch generierte Beschreibung">
            <a:extLst>
              <a:ext uri="{FF2B5EF4-FFF2-40B4-BE49-F238E27FC236}">
                <a16:creationId xmlns:a16="http://schemas.microsoft.com/office/drawing/2014/main" id="{25729489-DA70-F00E-CFCC-8AA0724D8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794" y="2199248"/>
            <a:ext cx="3688006" cy="24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520AC-362A-B4CF-74CB-890B995BE2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BE906-E8F3-FE1D-DD1D-7BAB9428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FF8AC0-F217-6FB1-477D-0E9E1131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605"/>
            <a:ext cx="9383486" cy="3203577"/>
          </a:xfrm>
        </p:spPr>
        <p:txBody>
          <a:bodyPr>
            <a:normAutofit lnSpcReduction="10000"/>
          </a:bodyPr>
          <a:lstStyle/>
          <a:p>
            <a:pPr marL="457200" lvl="1" indent="0" algn="ctr">
              <a:lnSpc>
                <a:spcPct val="100000"/>
              </a:lnSpc>
              <a:buNone/>
            </a:pPr>
            <a:r>
              <a:rPr lang="de-DE" sz="4400" b="1" dirty="0">
                <a:solidFill>
                  <a:srgbClr val="FF0000"/>
                </a:solidFill>
                <a:latin typeface="Myriad Pro Black Cond" panose="020B0806030403020204" pitchFamily="34" charset="0"/>
              </a:rPr>
              <a:t>Das Verhalten eines einzelnen Mitgliedes kann auf die gesamte Feuerwehr bzw. auf die Organisation Feuerwehr an sich zurückfallen! </a:t>
            </a:r>
          </a:p>
        </p:txBody>
      </p:sp>
    </p:spTree>
    <p:extLst>
      <p:ext uri="{BB962C8B-B14F-4D97-AF65-F5344CB8AC3E}">
        <p14:creationId xmlns:p14="http://schemas.microsoft.com/office/powerpoint/2010/main" val="38427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685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FC4F22-2A0E-EAF8-9BF6-181C5421C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19" y="1358265"/>
            <a:ext cx="8142241" cy="4747895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FD2FB749-4C03-0D76-154B-074173C390D6}"/>
              </a:ext>
            </a:extLst>
          </p:cNvPr>
          <p:cNvCxnSpPr/>
          <p:nvPr/>
        </p:nvCxnSpPr>
        <p:spPr>
          <a:xfrm flipV="1">
            <a:off x="8646160" y="2794000"/>
            <a:ext cx="741680" cy="27330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DE882DB6-8F8A-A62C-E880-77E1056A94D7}"/>
              </a:ext>
            </a:extLst>
          </p:cNvPr>
          <p:cNvCxnSpPr/>
          <p:nvPr/>
        </p:nvCxnSpPr>
        <p:spPr>
          <a:xfrm>
            <a:off x="8646160" y="2794000"/>
            <a:ext cx="548640" cy="25298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3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2659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477328"/>
            <a:ext cx="10668000" cy="450462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Was kann ich als Leiter des Verwaltungsdienst tun?</a:t>
            </a:r>
          </a:p>
          <a:p>
            <a:pPr lvl="1">
              <a:lnSpc>
                <a:spcPct val="110000"/>
              </a:lnSpc>
            </a:pPr>
            <a:r>
              <a:rPr lang="de-DE" dirty="0"/>
              <a:t>Mithilfe bei Sensibilisierung der Feuerwehrmitglieder</a:t>
            </a:r>
          </a:p>
          <a:p>
            <a:pPr lvl="2">
              <a:lnSpc>
                <a:spcPct val="110000"/>
              </a:lnSpc>
            </a:pPr>
            <a:r>
              <a:rPr lang="de-DE" dirty="0"/>
              <a:t>Feuerwehr steht immer im Mittelpunkt der gesellschaftlichen Beachtung</a:t>
            </a:r>
            <a:br>
              <a:rPr lang="de-DE" dirty="0"/>
            </a:br>
            <a:endParaRPr lang="de-DE" dirty="0"/>
          </a:p>
          <a:p>
            <a:pPr lvl="2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de-AT" dirty="0"/>
              <a:t>Einen Blick auf das Verhalten der Mitglieder in Soziale Netzwerke</a:t>
            </a:r>
            <a:br>
              <a:rPr lang="de-AT" dirty="0"/>
            </a:br>
            <a:r>
              <a:rPr lang="de-AT" dirty="0"/>
              <a:t>(Instagramm, Facebook und Co)</a:t>
            </a:r>
          </a:p>
          <a:p>
            <a:pPr marL="914400" lvl="2" indent="0">
              <a:lnSpc>
                <a:spcPct val="110000"/>
              </a:lnSpc>
              <a:buNone/>
            </a:pPr>
            <a:br>
              <a:rPr lang="de-AT" dirty="0"/>
            </a:br>
            <a:r>
              <a:rPr lang="de-DE" dirty="0">
                <a:hlinkClick r:id="rId3"/>
              </a:rPr>
              <a:t>Das Internet und meine Feuerwehr - saferinternet.at</a:t>
            </a:r>
            <a:endParaRPr lang="de-DE" dirty="0"/>
          </a:p>
          <a:p>
            <a:pPr marL="914400" lvl="2" indent="0">
              <a:buNone/>
            </a:pPr>
            <a:br>
              <a:rPr lang="de-DE" dirty="0"/>
            </a:br>
            <a:endParaRPr lang="de-DE" dirty="0"/>
          </a:p>
          <a:p>
            <a:pPr lvl="1"/>
            <a:endParaRPr lang="de-DE" sz="1000" dirty="0"/>
          </a:p>
          <a:p>
            <a:pPr lvl="1"/>
            <a:r>
              <a:rPr lang="de-DE" dirty="0"/>
              <a:t>Besetzung eines Sachbearbeiters Öffentlichkeitsarbeit und Dokumentation 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               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44AA70-4EBF-D59F-E461-8944ADAF8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86" y="3957955"/>
            <a:ext cx="1069998" cy="78232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FA01A5C-0D9F-0DEE-96F9-BFC936360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04" y="4149725"/>
            <a:ext cx="6350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6719B-6376-C350-7A7B-6E3733078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90A17-D190-D666-15A3-D70AA26A0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EC938-404B-475D-2A8D-8619C85C3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81"/>
            <a:ext cx="9179559" cy="2531262"/>
          </a:xfrm>
        </p:spPr>
        <p:txBody>
          <a:bodyPr>
            <a:normAutofit/>
          </a:bodyPr>
          <a:lstStyle/>
          <a:p>
            <a:r>
              <a:rPr lang="de-DE" dirty="0"/>
              <a:t>Folgen einer </a:t>
            </a:r>
            <a:r>
              <a:rPr lang="de-DE" b="1" dirty="0"/>
              <a:t>GUTEN </a:t>
            </a:r>
            <a:r>
              <a:rPr lang="de-DE" dirty="0"/>
              <a:t>Öffentlichkeitsarbeit</a:t>
            </a:r>
          </a:p>
          <a:p>
            <a:pPr lvl="1"/>
            <a:r>
              <a:rPr lang="de-DE" dirty="0"/>
              <a:t>Festigung des ohnehin schon hohen Vertrauen in der Bevölkerung</a:t>
            </a:r>
          </a:p>
          <a:p>
            <a:pPr lvl="1"/>
            <a:r>
              <a:rPr lang="de-DE" dirty="0"/>
              <a:t>neue Spender können angeworben werden</a:t>
            </a:r>
          </a:p>
          <a:p>
            <a:pPr lvl="2"/>
            <a:r>
              <a:rPr lang="de-DE" dirty="0"/>
              <a:t>insbesondere durch gezielte und strategisch angelegte ÖA können gezielt Spenden für eine Investition lukriert werden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pic>
        <p:nvPicPr>
          <p:cNvPr id="5" name="Grafik 4" descr="Ein Bild, das Logo, Symbol, Grafiken, Clipart enthält.&#10;&#10;Automatisch generierte Beschreibung">
            <a:extLst>
              <a:ext uri="{FF2B5EF4-FFF2-40B4-BE49-F238E27FC236}">
                <a16:creationId xmlns:a16="http://schemas.microsoft.com/office/drawing/2014/main" id="{DBD3D5AE-7418-7C5A-5C2A-9ACB9F0B8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57" y="3383228"/>
            <a:ext cx="2089149" cy="195219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57851BC-B16F-4DAB-C952-F5CF45D57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274" y="3760677"/>
            <a:ext cx="2613663" cy="183936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30A19AE-ECA5-AD3A-2294-F72D01320800}"/>
              </a:ext>
            </a:extLst>
          </p:cNvPr>
          <p:cNvGrpSpPr/>
          <p:nvPr/>
        </p:nvGrpSpPr>
        <p:grpSpPr>
          <a:xfrm>
            <a:off x="1977290" y="3816679"/>
            <a:ext cx="2465652" cy="1805449"/>
            <a:chOff x="1066955" y="4297664"/>
            <a:chExt cx="2362045" cy="179347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0A12D28-8587-C042-781C-D1A5026CA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955" y="4297664"/>
              <a:ext cx="2362045" cy="1771534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6BBFCB8E-B386-52B1-EDF9-95FDD71F8A11}"/>
                </a:ext>
              </a:extLst>
            </p:cNvPr>
            <p:cNvSpPr txBox="1"/>
            <p:nvPr/>
          </p:nvSpPr>
          <p:spPr>
            <a:xfrm>
              <a:off x="1066955" y="5937250"/>
              <a:ext cx="736445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400" dirty="0"/>
                <a:t>Foto: FF Oberwaltersdorf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738756"/>
            <a:ext cx="6844552" cy="3117724"/>
          </a:xfrm>
        </p:spPr>
        <p:txBody>
          <a:bodyPr>
            <a:normAutofit/>
          </a:bodyPr>
          <a:lstStyle/>
          <a:p>
            <a:r>
              <a:rPr lang="de-DE" dirty="0"/>
              <a:t>Folgen einer </a:t>
            </a:r>
            <a:r>
              <a:rPr lang="de-DE" b="1" dirty="0"/>
              <a:t>GUTEN </a:t>
            </a:r>
            <a:r>
              <a:rPr lang="de-DE" dirty="0"/>
              <a:t>Öffentlichkeitsarbeit</a:t>
            </a:r>
            <a:br>
              <a:rPr lang="de-DE" dirty="0"/>
            </a:br>
            <a:endParaRPr lang="de-DE" dirty="0"/>
          </a:p>
          <a:p>
            <a:pPr lvl="1"/>
            <a:r>
              <a:rPr lang="de-DE" dirty="0"/>
              <a:t>Anwerbung neuer Mitglieder</a:t>
            </a:r>
          </a:p>
          <a:p>
            <a:pPr lvl="1"/>
            <a:r>
              <a:rPr lang="de-DE" dirty="0"/>
              <a:t>Schaffung eines Bewusstseins für die Freiwilligenarbeit der Feuerwehr</a:t>
            </a:r>
          </a:p>
          <a:p>
            <a:pPr lvl="1"/>
            <a:r>
              <a:rPr lang="de-DE" dirty="0"/>
              <a:t>höhere Bewerbung für Veranstaltungen</a:t>
            </a:r>
          </a:p>
          <a:p>
            <a:pPr lvl="1"/>
            <a:r>
              <a:rPr lang="de-DE" dirty="0"/>
              <a:t>Motivation der eigenen Mitglieder</a:t>
            </a:r>
          </a:p>
        </p:txBody>
      </p:sp>
      <p:pic>
        <p:nvPicPr>
          <p:cNvPr id="5" name="Grafik 4" descr="Ein Bild, das Logo, Symbol, Grafiken, Clipart enthält.&#10;&#10;Automatisch generierte Beschreibung">
            <a:extLst>
              <a:ext uri="{FF2B5EF4-FFF2-40B4-BE49-F238E27FC236}">
                <a16:creationId xmlns:a16="http://schemas.microsoft.com/office/drawing/2014/main" id="{72F55647-DF5C-5660-323B-8DDC015577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10" y="2452903"/>
            <a:ext cx="2089149" cy="195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6DEFC8A-4E13-5D8A-82FD-C5CCE4883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562210"/>
            <a:ext cx="8041640" cy="92322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sz="2800" b="1" dirty="0"/>
              <a:t>Kontakt mit der Presse im Zuge eines Einsatzes:</a:t>
            </a:r>
            <a:br>
              <a:rPr lang="de-DE" sz="2800" b="1" dirty="0"/>
            </a:br>
            <a:endParaRPr lang="de-DE" sz="2800" b="1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9389BE3-27AD-4356-D777-21A151D4FF26}"/>
              </a:ext>
            </a:extLst>
          </p:cNvPr>
          <p:cNvSpPr txBox="1"/>
          <p:nvPr/>
        </p:nvSpPr>
        <p:spPr>
          <a:xfrm>
            <a:off x="650557" y="3973326"/>
            <a:ext cx="942848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INFORMATIONSWEITERGABE NACH AUSSEN</a:t>
            </a:r>
          </a:p>
          <a:p>
            <a:pPr algn="ctr"/>
            <a:r>
              <a:rPr lang="de-DE" sz="2800" b="1" dirty="0">
                <a:solidFill>
                  <a:srgbClr val="FF0000"/>
                </a:solidFill>
              </a:rPr>
              <a:t>IMMER NUR IN ABSTIMMUNG MIT DEM ZUSTÄNDIGEN EINSATZLEITER!</a:t>
            </a:r>
          </a:p>
          <a:p>
            <a:endParaRPr lang="de-AT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A953560-B71D-BDCA-E48F-70D0F0DE1391}"/>
              </a:ext>
            </a:extLst>
          </p:cNvPr>
          <p:cNvSpPr txBox="1"/>
          <p:nvPr/>
        </p:nvSpPr>
        <p:spPr>
          <a:xfrm>
            <a:off x="838200" y="2659559"/>
            <a:ext cx="76250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200" dirty="0"/>
              <a:t>Achtet immer darauf welche Informationen raus geben werden und durch wen diese übermittelt werden sollen.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3E2315-62AF-063D-DD36-C17AF047E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846" y="1693717"/>
            <a:ext cx="2560954" cy="21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lvl="1">
              <a:defRPr/>
            </a:pPr>
            <a:r>
              <a:rPr lang="de-DE" dirty="0"/>
              <a:t>Sonderbedingungen</a:t>
            </a:r>
          </a:p>
          <a:p>
            <a:pPr lvl="2">
              <a:defRPr/>
            </a:pPr>
            <a:r>
              <a:rPr lang="de-DE" dirty="0"/>
              <a:t>Entwendung von unversperrten Fahrzeugen eventuell mit Zündschlüssel im Fahrzeug (kein Einwand auf Obliegenheitsverletzung bzw. grober Fahrlässigkeit)</a:t>
            </a:r>
          </a:p>
          <a:p>
            <a:pPr lvl="2">
              <a:defRPr/>
            </a:pPr>
            <a:r>
              <a:rPr lang="de-DE" dirty="0"/>
              <a:t>Motorschaden durch Wassereintritt, wenn das Fahrzeug auf zur Benützung vorgesehenen Straßen und Wegen in hochstehendes Wasser, Schnee oder Morast einfährt (z.B. Unterführung).</a:t>
            </a:r>
          </a:p>
          <a:p>
            <a:pPr lvl="2">
              <a:defRPr/>
            </a:pPr>
            <a:r>
              <a:rPr lang="de-DE" dirty="0"/>
              <a:t>Unfall gleichgestelltes Ereignis bei Kontrollverlust des Fahrers ohne Berührung mit einem Hindernis (z.B. Umfallen des Fahrzeuges nach Verreißen, Abkommen von der Fahrbahn, ohne gegen ein Hindernis zu prallen) </a:t>
            </a:r>
          </a:p>
          <a:p>
            <a:pPr lvl="2">
              <a:defRPr/>
            </a:pPr>
            <a:r>
              <a:rPr lang="de-DE" dirty="0"/>
              <a:t>Absturz oder Anprall von bemannten und unbemannten Flug- oder Raumkörpern, deren Teile oder Ladung</a:t>
            </a:r>
          </a:p>
        </p:txBody>
      </p:sp>
    </p:spTree>
    <p:extLst>
      <p:ext uri="{BB962C8B-B14F-4D97-AF65-F5344CB8AC3E}">
        <p14:creationId xmlns:p14="http://schemas.microsoft.com/office/powerpoint/2010/main" val="282905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9167C-F4DE-DE26-EFCD-34FCCCE82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1B59B-6E3A-F5F8-24C4-F80E424F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3845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F6F76C-2F58-8825-C54C-ED46C6F8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1379330"/>
            <a:ext cx="11811000" cy="4696350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20000"/>
              </a:lnSpc>
            </a:pPr>
            <a:r>
              <a:rPr lang="de-DE" sz="2200" dirty="0"/>
              <a:t>Unbedingt prüfen wer hier für die Pressearbeit zuständig ist </a:t>
            </a:r>
            <a:r>
              <a:rPr lang="de-DE" sz="1700" dirty="0"/>
              <a:t>(andere Organisation, Behörde, Betriebe)</a:t>
            </a:r>
          </a:p>
          <a:p>
            <a:pPr lvl="1">
              <a:lnSpc>
                <a:spcPct val="120000"/>
              </a:lnSpc>
            </a:pPr>
            <a:endParaRPr lang="de-AT" sz="1700" dirty="0"/>
          </a:p>
          <a:p>
            <a:pPr lvl="1">
              <a:lnSpc>
                <a:spcPct val="120000"/>
              </a:lnSpc>
            </a:pPr>
            <a:r>
              <a:rPr lang="de-AT" sz="2200" dirty="0"/>
              <a:t>Bei der Öffentlichkeitsarbeit sind mehrere rechtliche Bestimmungen einzuhalten.</a:t>
            </a:r>
          </a:p>
          <a:p>
            <a:pPr lvl="1"/>
            <a:endParaRPr lang="de-AT" sz="2200" b="1" dirty="0">
              <a:solidFill>
                <a:srgbClr val="FF0000"/>
              </a:solidFill>
            </a:endParaRPr>
          </a:p>
          <a:p>
            <a:pPr lvl="1"/>
            <a:r>
              <a:rPr lang="de-AT" b="1" dirty="0">
                <a:solidFill>
                  <a:srgbClr val="FF0000"/>
                </a:solidFill>
              </a:rPr>
              <a:t>So gilt immer an erster Stelle der Opferschutz!</a:t>
            </a:r>
            <a:endParaRPr lang="de-AT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endParaRPr lang="de-AT" sz="10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de-AT" sz="2700" b="1" dirty="0">
                <a:solidFill>
                  <a:srgbClr val="FF0000"/>
                </a:solidFill>
              </a:rPr>
              <a:t>Im privaten Bereich als auch auf einem Firmengelände müssen wir bestimmte Vorgaben beachten!</a:t>
            </a:r>
            <a:endParaRPr lang="de-AT" sz="2600" b="1" dirty="0">
              <a:solidFill>
                <a:srgbClr val="FF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de-AT" dirty="0"/>
              <a:t>Auch ist die </a:t>
            </a:r>
            <a:r>
              <a:rPr lang="de-AT" b="1" dirty="0">
                <a:solidFill>
                  <a:srgbClr val="FF0000"/>
                </a:solidFill>
              </a:rPr>
              <a:t>Weiterleitung von Informationen bei Einsätzen </a:t>
            </a:r>
            <a:r>
              <a:rPr lang="de-AT" dirty="0"/>
              <a:t>mit laufenden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de-AT" dirty="0"/>
              <a:t>  oder startenden Ermittlungen </a:t>
            </a:r>
            <a:r>
              <a:rPr lang="de-AT" b="1" dirty="0">
                <a:solidFill>
                  <a:srgbClr val="FF0000"/>
                </a:solidFill>
              </a:rPr>
              <a:t>“immer“ </a:t>
            </a:r>
            <a:r>
              <a:rPr lang="de-AT" dirty="0"/>
              <a:t>mit der Exekutive </a:t>
            </a:r>
            <a:r>
              <a:rPr lang="de-AT" b="1" dirty="0">
                <a:solidFill>
                  <a:srgbClr val="FF0000"/>
                </a:solidFill>
              </a:rPr>
              <a:t>abzustimmen</a:t>
            </a:r>
            <a:r>
              <a:rPr lang="de-AT" dirty="0"/>
              <a:t>. </a:t>
            </a:r>
            <a:br>
              <a:rPr lang="de-AT" sz="2600" dirty="0"/>
            </a:br>
            <a:endParaRPr lang="de-AT" sz="2600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43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1366" y="1295998"/>
            <a:ext cx="10932160" cy="35279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de-DE" dirty="0"/>
              <a:t>Kontakt mit der Presse im Zuge eines besonderen Einsatzes:</a:t>
            </a:r>
            <a:br>
              <a:rPr lang="de-DE" dirty="0"/>
            </a:b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CADC61-AADC-6D0F-8EB1-A8CA371CF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94" y="2340145"/>
            <a:ext cx="6743531" cy="370234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688DCC8-542D-2B14-56C1-98D2FFAB78D2}"/>
              </a:ext>
            </a:extLst>
          </p:cNvPr>
          <p:cNvSpPr txBox="1"/>
          <p:nvPr/>
        </p:nvSpPr>
        <p:spPr>
          <a:xfrm>
            <a:off x="2192743" y="1728499"/>
            <a:ext cx="7392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28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Blutbad bei Wohnungsbrand </a:t>
            </a:r>
            <a:r>
              <a:rPr lang="de-AT" sz="2800" b="1" kern="1800" dirty="0">
                <a:solidFill>
                  <a:srgbClr val="FF0000"/>
                </a:solidFill>
                <a:latin typeface="Times New Roman" panose="02020603050405020304" pitchFamily="18" charset="0"/>
              </a:rPr>
              <a:t>in Bad Vöslau!</a:t>
            </a:r>
            <a:endParaRPr lang="de-AT" sz="2800" dirty="0">
              <a:solidFill>
                <a:srgbClr val="FF0000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123A2B2-BB5F-D5A9-9952-D40603D33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891" y="2355933"/>
            <a:ext cx="3536539" cy="206715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49A29DA-D471-7053-4FEE-9FDF4FE332F1}"/>
              </a:ext>
            </a:extLst>
          </p:cNvPr>
          <p:cNvSpPr txBox="1"/>
          <p:nvPr/>
        </p:nvSpPr>
        <p:spPr>
          <a:xfrm>
            <a:off x="7648287" y="4418505"/>
            <a:ext cx="38747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/>
              <a:t>Die Feuerwehr konnte den Brand rasch löschen und die drei leblosen Personen bergen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9122465-DBB2-6299-AFCE-ACE156237E46}"/>
              </a:ext>
            </a:extLst>
          </p:cNvPr>
          <p:cNvSpPr txBox="1"/>
          <p:nvPr/>
        </p:nvSpPr>
        <p:spPr>
          <a:xfrm>
            <a:off x="7786439" y="4705562"/>
            <a:ext cx="3536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Da alle Toten Schussverletzungen aufwiesen, hat das Landeskriminalamt Ermittlungen wegen Mordverdachts aufgenommen.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34C35D5C-7F7B-61EA-F39C-15DC3C991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64" y="4979536"/>
            <a:ext cx="1785531" cy="1295998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196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F61C7-6A6E-081D-C12A-5FDF9B9BC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6505E-3916-99F8-F7A1-B3E922AE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111E76-E2F2-913C-9469-35ADEC2C5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47789"/>
            <a:ext cx="7579658" cy="2671811"/>
          </a:xfrm>
        </p:spPr>
        <p:txBody>
          <a:bodyPr>
            <a:normAutofit/>
          </a:bodyPr>
          <a:lstStyle/>
          <a:p>
            <a:r>
              <a:rPr lang="de-DE" dirty="0"/>
              <a:t>Folgen einer </a:t>
            </a:r>
            <a:r>
              <a:rPr lang="de-DE" b="1" dirty="0"/>
              <a:t>SCHLECHTEN</a:t>
            </a:r>
            <a:r>
              <a:rPr lang="de-DE" dirty="0"/>
              <a:t> Öffentlichkeitsarbeit</a:t>
            </a:r>
            <a:br>
              <a:rPr lang="de-DE" dirty="0"/>
            </a:br>
            <a:endParaRPr lang="de-DE" dirty="0"/>
          </a:p>
          <a:p>
            <a:pPr lvl="1"/>
            <a:r>
              <a:rPr lang="de-DE" dirty="0"/>
              <a:t>Vertrauensverlust in der Bevölkerung</a:t>
            </a:r>
          </a:p>
          <a:p>
            <a:pPr lvl="1"/>
            <a:r>
              <a:rPr lang="de-DE" dirty="0"/>
              <a:t>Spender wenden sich von der Feuerwehr ab</a:t>
            </a:r>
          </a:p>
          <a:p>
            <a:pPr lvl="1"/>
            <a:r>
              <a:rPr lang="de-DE" dirty="0"/>
              <a:t>neue Mitglieder bleiben aus, da keiner „mit denen anstreifen möchte“</a:t>
            </a:r>
          </a:p>
        </p:txBody>
      </p:sp>
      <p:pic>
        <p:nvPicPr>
          <p:cNvPr id="7" name="Grafik 6" descr="Ein Bild, das gelb enthält.&#10;&#10;Automatisch generierte Beschreibung">
            <a:extLst>
              <a:ext uri="{FF2B5EF4-FFF2-40B4-BE49-F238E27FC236}">
                <a16:creationId xmlns:a16="http://schemas.microsoft.com/office/drawing/2014/main" id="{2B9C9BC6-AF29-6F19-A50C-FCEA48FB2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0" y="2258271"/>
            <a:ext cx="2094369" cy="23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8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DDFC2-12AD-D5A2-3CB0-EEEA84DF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1683A08B-45DB-FD97-D875-27F4A6EE08DA}"/>
              </a:ext>
            </a:extLst>
          </p:cNvPr>
          <p:cNvSpPr/>
          <p:nvPr/>
        </p:nvSpPr>
        <p:spPr>
          <a:xfrm>
            <a:off x="6565132" y="5719038"/>
            <a:ext cx="3769119" cy="4021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9DAA5C5-FAEF-C2FA-2173-CF933F35C45A}"/>
              </a:ext>
            </a:extLst>
          </p:cNvPr>
          <p:cNvSpPr/>
          <p:nvPr/>
        </p:nvSpPr>
        <p:spPr>
          <a:xfrm>
            <a:off x="238513" y="4069792"/>
            <a:ext cx="5262716" cy="19004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973037-A509-87B6-15FA-E23518384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43DDBE-96BF-475E-F028-B4B07346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48099"/>
            <a:ext cx="7579658" cy="431501"/>
          </a:xfrm>
        </p:spPr>
        <p:txBody>
          <a:bodyPr>
            <a:normAutofit fontScale="92500"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 descr="Ein Bild, das gelb enthält.&#10;&#10;Automatisch generierte Beschreibung">
            <a:extLst>
              <a:ext uri="{FF2B5EF4-FFF2-40B4-BE49-F238E27FC236}">
                <a16:creationId xmlns:a16="http://schemas.microsoft.com/office/drawing/2014/main" id="{7DFA42CE-0F45-BBD9-E396-428C1EA46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30" y="2258271"/>
            <a:ext cx="2094369" cy="2341457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C2C7209-44BD-D129-CEEB-BB42835A2133}"/>
              </a:ext>
            </a:extLst>
          </p:cNvPr>
          <p:cNvGrpSpPr/>
          <p:nvPr/>
        </p:nvGrpSpPr>
        <p:grpSpPr>
          <a:xfrm rot="21324651">
            <a:off x="356356" y="1846414"/>
            <a:ext cx="4958080" cy="2075939"/>
            <a:chOff x="905485" y="3053474"/>
            <a:chExt cx="4958080" cy="1753293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2CAC3EB-E2B3-DF2D-CBCA-9D0E90DB18B5}"/>
                </a:ext>
              </a:extLst>
            </p:cNvPr>
            <p:cNvSpPr/>
            <p:nvPr/>
          </p:nvSpPr>
          <p:spPr>
            <a:xfrm>
              <a:off x="905485" y="3053474"/>
              <a:ext cx="4958080" cy="151384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2D90C5B8-8198-518F-7A52-6B53CE846A50}"/>
                </a:ext>
              </a:extLst>
            </p:cNvPr>
            <p:cNvSpPr txBox="1"/>
            <p:nvPr/>
          </p:nvSpPr>
          <p:spPr>
            <a:xfrm>
              <a:off x="1012976" y="3195184"/>
              <a:ext cx="4744720" cy="161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AT" sz="16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FF Mitglied soll 30.000 Euro veruntreut haben</a:t>
              </a:r>
              <a:endParaRPr lang="de-AT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AT" sz="13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Ermittelt wird jedenfalls wegen des Verdachts auf Veruntreuung</a:t>
              </a:r>
              <a:br>
                <a:rPr lang="de-AT" sz="13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de-AT" sz="1300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mit einem Strafmaß von bis zu drei Jahren Freiheitsstrafe. Bei dem Beschuldigten soll es sich um einen Polizisten handeln, der hauptberuflich bei der Landespolizeidirektion Niederösterreich arbeitet.</a:t>
              </a:r>
            </a:p>
            <a:p>
              <a:endParaRPr lang="de-AT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5E34BAB-2E90-9F6B-693A-EA20A86D1F26}"/>
              </a:ext>
            </a:extLst>
          </p:cNvPr>
          <p:cNvGrpSpPr/>
          <p:nvPr/>
        </p:nvGrpSpPr>
        <p:grpSpPr>
          <a:xfrm>
            <a:off x="4749133" y="1512015"/>
            <a:ext cx="5388171" cy="665275"/>
            <a:chOff x="3728421" y="2821880"/>
            <a:chExt cx="5119709" cy="742581"/>
          </a:xfrm>
        </p:grpSpPr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20B28C15-BDA9-5E40-1A2F-314F63BA8015}"/>
                </a:ext>
              </a:extLst>
            </p:cNvPr>
            <p:cNvSpPr/>
            <p:nvPr/>
          </p:nvSpPr>
          <p:spPr>
            <a:xfrm>
              <a:off x="3728421" y="2821880"/>
              <a:ext cx="5032167" cy="615552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E425CD1-9DBF-1F3F-37AF-7F1F43619AE0}"/>
                </a:ext>
              </a:extLst>
            </p:cNvPr>
            <p:cNvSpPr txBox="1"/>
            <p:nvPr/>
          </p:nvSpPr>
          <p:spPr>
            <a:xfrm>
              <a:off x="3789229" y="2918129"/>
              <a:ext cx="5058901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800" b="1" kern="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Feuerwehrmann verzockt Kasse seiner Kameraden ….</a:t>
              </a:r>
              <a:endParaRPr lang="de-AT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de-AT" dirty="0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DF96215B-4B5A-35D8-BE9B-3944C85E82DD}"/>
              </a:ext>
            </a:extLst>
          </p:cNvPr>
          <p:cNvSpPr/>
          <p:nvPr/>
        </p:nvSpPr>
        <p:spPr>
          <a:xfrm>
            <a:off x="5718450" y="2402035"/>
            <a:ext cx="3769119" cy="29961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F94053-FC2D-E47D-4A52-12817D06D119}"/>
              </a:ext>
            </a:extLst>
          </p:cNvPr>
          <p:cNvSpPr txBox="1"/>
          <p:nvPr/>
        </p:nvSpPr>
        <p:spPr>
          <a:xfrm>
            <a:off x="5784385" y="2570029"/>
            <a:ext cx="37031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Feuerwehrmann als Brandstifter:</a:t>
            </a:r>
          </a:p>
          <a:p>
            <a:r>
              <a:rPr lang="de-A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wollte mehr Action!</a:t>
            </a:r>
            <a:endParaRPr lang="de-AT" sz="1600" dirty="0"/>
          </a:p>
          <a:p>
            <a:endParaRPr lang="de-AT" sz="1600" dirty="0"/>
          </a:p>
          <a:p>
            <a:r>
              <a:rPr lang="de-AT" sz="1600" dirty="0"/>
              <a:t>22-Jähriger als Serienbrandstifter entlarvt. </a:t>
            </a:r>
          </a:p>
          <a:p>
            <a:r>
              <a:rPr lang="de-AT" sz="1600" dirty="0"/>
              <a:t>Weil in der kleinen Ortsfeuerwehr einfach zu wenig los war, soll ein 22-jähriger Feuerwehrmann selbst äußert fleißig mit dem Feuerzeug nachgeholfen haben. Nach einer Serie von elf Brandstiftungen in den vergangenen sechs Monaten im Bezirk  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85FC43-C37D-9F8F-AB4E-4168E83899AB}"/>
              </a:ext>
            </a:extLst>
          </p:cNvPr>
          <p:cNvSpPr txBox="1"/>
          <p:nvPr/>
        </p:nvSpPr>
        <p:spPr>
          <a:xfrm>
            <a:off x="6761977" y="5719038"/>
            <a:ext cx="354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Sex-Attacken bei der Feuerwehr …</a:t>
            </a:r>
            <a:endParaRPr lang="de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F2E34D7-4AC0-35B5-9515-4F9634244AC3}"/>
              </a:ext>
            </a:extLst>
          </p:cNvPr>
          <p:cNvSpPr txBox="1"/>
          <p:nvPr/>
        </p:nvSpPr>
        <p:spPr>
          <a:xfrm>
            <a:off x="267394" y="4207336"/>
            <a:ext cx="5247653" cy="195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Feuerwehrmann fährt betrunken zum Einsatz und verursacht Unfall - Richterin spricht ihn schuldig</a:t>
            </a:r>
            <a:endParaRPr lang="de-AT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 Halbe sind zu viel: Ein junger Feuerwehrmann aus Garmisch-Partenkirchen ist betrunken zu einem Einsatz gefahren. Dabei verursachte er einen Unfall. Die Richterin hat ihn nun schuldig gesprochen.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918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5399"/>
            <a:ext cx="10515600" cy="1125745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006899"/>
            <a:ext cx="9464039" cy="37142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5400" b="1" dirty="0">
                <a:solidFill>
                  <a:srgbClr val="FF0000"/>
                </a:solidFill>
              </a:rPr>
              <a:t>!!! Merke !!!</a:t>
            </a:r>
            <a:endParaRPr lang="de-DE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b="1" dirty="0"/>
              <a:t>Im Falle einer Krise sollte umgehend über den Dienstweg Abschnitt/Bezirk auch die Abteilung für Öffentlichkeitsarbeit im NÖ Landesfeuerwehrkommando informiert und der Landesbranddirektor eingeweiht werden.</a:t>
            </a:r>
          </a:p>
          <a:p>
            <a:pPr marL="0" indent="0" algn="ctr">
              <a:buNone/>
            </a:pPr>
            <a:endParaRPr lang="de-DE" sz="2800" dirty="0"/>
          </a:p>
          <a:p>
            <a:pPr marL="457200" lvl="1" indent="0" algn="ctr">
              <a:buNone/>
            </a:pPr>
            <a:r>
              <a:rPr lang="de-DE" sz="3600" dirty="0"/>
              <a:t>„Versucht es nicht alleine zu lösen!“</a:t>
            </a:r>
          </a:p>
          <a:p>
            <a:pPr marL="457200" lvl="1" indent="0" algn="ctr">
              <a:buNone/>
            </a:pP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5916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12BB6-8839-E865-C00B-8E4DA42A0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85D8E-6182-1F74-8B0E-A698B0D9B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EA5F56-F7CB-E0EC-1734-9FF67D08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45"/>
            <a:ext cx="10347960" cy="5154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Allgemeines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de-DE" sz="2400" b="1" dirty="0"/>
              <a:t>Beschwerdemanagement</a:t>
            </a:r>
            <a:r>
              <a:rPr lang="de-DE" sz="2400" dirty="0"/>
              <a:t> </a:t>
            </a:r>
            <a:r>
              <a:rPr lang="de-DE" sz="2200" dirty="0"/>
              <a:t>(Regelung schaffen wie mit Beschwerden, Anschuldigungen, oder schlichtweg Fragen, die die Bevölkerung beschäftigt umzugehen ist). </a:t>
            </a:r>
            <a:r>
              <a:rPr lang="de-DE" sz="1500" b="1" i="1" dirty="0">
                <a:solidFill>
                  <a:srgbClr val="FF0000"/>
                </a:solidFill>
              </a:rPr>
              <a:t>Artikel dazu im Brandaus 10/2023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de-DE" sz="1900" dirty="0"/>
              <a:t>Oftmals entwickelt sich aus einer kleinen Frage oder einem Missverständnis eine wutentbrannte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de-DE" sz="1900" dirty="0"/>
              <a:t>Diskussion zwischen einzelnen oder schlimmer zwischen Bevölkerung und Feuerwehr</a:t>
            </a:r>
          </a:p>
          <a:p>
            <a:pPr>
              <a:lnSpc>
                <a:spcPct val="120000"/>
              </a:lnSpc>
            </a:pPr>
            <a:r>
              <a:rPr lang="de-AT" sz="2400" b="1" dirty="0">
                <a:solidFill>
                  <a:srgbClr val="FF0000"/>
                </a:solidFill>
              </a:rPr>
              <a:t>Feuerwehrmitglied</a:t>
            </a:r>
            <a:r>
              <a:rPr lang="de-AT" sz="2400" dirty="0">
                <a:solidFill>
                  <a:srgbClr val="FF0000"/>
                </a:solidFill>
              </a:rPr>
              <a:t> </a:t>
            </a:r>
            <a:r>
              <a:rPr lang="de-AT" sz="2400" b="1" dirty="0">
                <a:solidFill>
                  <a:srgbClr val="FF0000"/>
                </a:solidFill>
              </a:rPr>
              <a:t>fährt</a:t>
            </a:r>
            <a:r>
              <a:rPr lang="de-AT" sz="2400" dirty="0">
                <a:solidFill>
                  <a:srgbClr val="FF0000"/>
                </a:solidFill>
              </a:rPr>
              <a:t> </a:t>
            </a:r>
            <a:r>
              <a:rPr lang="de-AT" sz="2400" b="1" dirty="0">
                <a:solidFill>
                  <a:srgbClr val="FF0000"/>
                </a:solidFill>
              </a:rPr>
              <a:t>trotz Krankenstand auf Einsatz</a:t>
            </a:r>
            <a:r>
              <a:rPr lang="de-AT" sz="2400" dirty="0">
                <a:solidFill>
                  <a:srgbClr val="FF0000"/>
                </a:solidFill>
              </a:rPr>
              <a:t>! </a:t>
            </a:r>
          </a:p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FF0000"/>
                </a:solidFill>
              </a:rPr>
              <a:t>ACHTUNG</a:t>
            </a:r>
            <a:r>
              <a:rPr lang="de-DE" sz="2000" dirty="0">
                <a:solidFill>
                  <a:srgbClr val="FF0000"/>
                </a:solidFill>
              </a:rPr>
              <a:t>:</a:t>
            </a:r>
            <a:r>
              <a:rPr lang="de-DE" sz="2000" dirty="0"/>
              <a:t> Arbeitgeber und Versicherungen informieren sich im Web über unsere Einsätze!</a:t>
            </a:r>
          </a:p>
          <a:p>
            <a:pPr>
              <a:lnSpc>
                <a:spcPct val="100000"/>
              </a:lnSpc>
            </a:pPr>
            <a:r>
              <a:rPr lang="de-DE" sz="2000" dirty="0"/>
              <a:t>Brand/Wasserschaden Sanierungsfirmen</a:t>
            </a:r>
            <a:endParaRPr lang="de-DE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2000" dirty="0"/>
              <a:t>Wenn ÖA nur über Soziale Medien – denkt aber auch an eure FW-Chronik!</a:t>
            </a:r>
          </a:p>
          <a:p>
            <a:pPr marL="0" indent="0">
              <a:buNone/>
            </a:pPr>
            <a:endParaRPr lang="de-DE" sz="2400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6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D77D7-A940-74CC-B271-245FC2809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DCDE76-5240-4F16-D19C-5AD36976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939"/>
            <a:ext cx="10515600" cy="1325563"/>
          </a:xfrm>
        </p:spPr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64E96-54D5-5B36-90AC-6DFEAAB41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508818"/>
            <a:ext cx="10916920" cy="450590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dirty="0"/>
              <a:t>     </a:t>
            </a:r>
            <a:r>
              <a:rPr lang="de-DE" b="1" dirty="0"/>
              <a:t>Hinweise für </a:t>
            </a:r>
            <a:r>
              <a:rPr lang="de-DE" b="1"/>
              <a:t>das Feuerwehrkommando</a:t>
            </a:r>
            <a:endParaRPr lang="de-DE" b="1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de-DE" dirty="0"/>
              <a:t>Schon im Vorfeld innerhalb der Feuerwehr klare Regeln schaffen bezüglich ÖA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speziell wegen Veröffentlichung von Fotos/Videos im FW Dienst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Wo dürfen Informationen/Kommentare sowie Bildmaterial durch die Feuerwehrmitgliedern gepostet werden.</a:t>
            </a:r>
          </a:p>
          <a:p>
            <a:pPr lvl="1">
              <a:lnSpc>
                <a:spcPct val="110000"/>
              </a:lnSpc>
            </a:pPr>
            <a:r>
              <a:rPr lang="de-DE" sz="2000" dirty="0"/>
              <a:t>Bereits im vorhinein Genehmigungen von jedem FW Mitglieder einholen für die Nutzung von Bildmaterial welches von ihnen erstellt wurde und für die ÖA verwendet wird. Kann mit einer sogenannten </a:t>
            </a:r>
            <a:r>
              <a:rPr lang="de-DE" sz="2000" b="1" dirty="0"/>
              <a:t>„Werknutzungsvereinbarung“ </a:t>
            </a:r>
            <a:r>
              <a:rPr lang="de-DE" sz="2000" dirty="0"/>
              <a:t>gehandhabt werden.</a:t>
            </a:r>
            <a:endParaRPr lang="de-DE" sz="2000" b="1" dirty="0">
              <a:solidFill>
                <a:srgbClr val="C00000"/>
              </a:solidFill>
            </a:endParaRP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de-DE" sz="2200" b="1" dirty="0">
                <a:solidFill>
                  <a:srgbClr val="C00000"/>
                </a:solidFill>
              </a:rPr>
              <a:t>Verlässt ein Mitglied im Streit die Feuerwehr kann es dann zu Problemen kommen!</a:t>
            </a:r>
          </a:p>
          <a:p>
            <a:pPr marL="457200" lvl="1" indent="0" algn="ctr">
              <a:lnSpc>
                <a:spcPct val="150000"/>
              </a:lnSpc>
              <a:buNone/>
            </a:pPr>
            <a:r>
              <a:rPr lang="de-AT" sz="2200" b="1" dirty="0">
                <a:solidFill>
                  <a:srgbClr val="FF0000"/>
                </a:solidFill>
              </a:rPr>
              <a:t>Wird fremdes Bildmaterial oder Musik verwendet – !!! AUF RECHTE ACHTEN !!!</a:t>
            </a:r>
          </a:p>
          <a:p>
            <a:pPr marL="457200" lvl="1" indent="0" algn="ctr">
              <a:lnSpc>
                <a:spcPct val="150000"/>
              </a:lnSpc>
              <a:buNone/>
            </a:pPr>
            <a:endParaRPr lang="de-DE" sz="2200" b="1" dirty="0">
              <a:solidFill>
                <a:srgbClr val="C00000"/>
              </a:solidFill>
            </a:endParaRPr>
          </a:p>
          <a:p>
            <a:pPr marL="457200" lvl="1" indent="0" algn="ctr">
              <a:lnSpc>
                <a:spcPct val="150000"/>
              </a:lnSpc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6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Öffentlichkeitsarbeit und Dokumentation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160905"/>
            <a:ext cx="10215880" cy="521336"/>
          </a:xfrm>
        </p:spPr>
        <p:txBody>
          <a:bodyPr>
            <a:normAutofit/>
          </a:bodyPr>
          <a:lstStyle/>
          <a:p>
            <a:r>
              <a:rPr lang="de-DE" b="1" dirty="0"/>
              <a:t>Unterstützung im Bezirk BADEN</a:t>
            </a:r>
            <a:r>
              <a:rPr lang="de-DE" dirty="0"/>
              <a:t> – AFKDO – BFKDO - Presseteam</a:t>
            </a:r>
          </a:p>
        </p:txBody>
      </p:sp>
      <p:pic>
        <p:nvPicPr>
          <p:cNvPr id="1026" name="Picture 2" descr="BSB ÖA EOBI Stefan Schneider BFKDO BADEN">
            <a:extLst>
              <a:ext uri="{FF2B5EF4-FFF2-40B4-BE49-F238E27FC236}">
                <a16:creationId xmlns:a16="http://schemas.microsoft.com/office/drawing/2014/main" id="{213A7069-ACAA-D68E-2B8A-9889154FD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37" y="2998699"/>
            <a:ext cx="1296613" cy="16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SB ÖA Julia Krisch AFKDO Ebreichsdorf">
            <a:extLst>
              <a:ext uri="{FF2B5EF4-FFF2-40B4-BE49-F238E27FC236}">
                <a16:creationId xmlns:a16="http://schemas.microsoft.com/office/drawing/2014/main" id="{D152DCCF-D1F8-8485-FB3E-34C5525FE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86" y="2998700"/>
            <a:ext cx="1296613" cy="16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ASB ÖA Markus Hackl AFKDO Pottenstein">
            <a:extLst>
              <a:ext uri="{FF2B5EF4-FFF2-40B4-BE49-F238E27FC236}">
                <a16:creationId xmlns:a16="http://schemas.microsoft.com/office/drawing/2014/main" id="{72CEEBDE-43C2-90A2-8B78-4AD0E5B5B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902" y="3002039"/>
            <a:ext cx="1317869" cy="16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57881A4-1F2B-7258-B723-CA5438549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7" y="2999462"/>
            <a:ext cx="1345436" cy="162607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7E8589E-892F-8851-48AD-B818F4853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40" y="2998700"/>
            <a:ext cx="1317869" cy="162607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C4E3A43-41F4-4E0D-4F83-2299C88C6D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69" y="3005435"/>
            <a:ext cx="1296613" cy="162268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4D78292-8FC4-87E0-6F0B-0E1187E384E9}"/>
              </a:ext>
            </a:extLst>
          </p:cNvPr>
          <p:cNvSpPr txBox="1"/>
          <p:nvPr/>
        </p:nvSpPr>
        <p:spPr>
          <a:xfrm>
            <a:off x="6584323" y="4777452"/>
            <a:ext cx="166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BSB &amp; S5 ÖA EOBI Stefan Schneider</a:t>
            </a:r>
            <a:br>
              <a:rPr lang="de-AT" sz="800" dirty="0"/>
            </a:br>
            <a:r>
              <a:rPr lang="de-AT" sz="800" dirty="0"/>
              <a:t>FF Baden-Stadt</a:t>
            </a:r>
          </a:p>
          <a:p>
            <a:pPr algn="ctr"/>
            <a:endParaRPr lang="de-AT" sz="800" dirty="0"/>
          </a:p>
          <a:p>
            <a:pPr algn="ctr"/>
            <a:r>
              <a:rPr lang="de-AT" sz="800" dirty="0"/>
              <a:t>BFKDO BADEN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F3A5C56-6FF2-6ACB-B667-44222301AF37}"/>
              </a:ext>
            </a:extLst>
          </p:cNvPr>
          <p:cNvSpPr txBox="1"/>
          <p:nvPr/>
        </p:nvSpPr>
        <p:spPr>
          <a:xfrm>
            <a:off x="812619" y="4777452"/>
            <a:ext cx="1178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800" dirty="0"/>
              <a:t>ASB ÖA Daniel Wirth</a:t>
            </a:r>
            <a:br>
              <a:rPr lang="de-AT" sz="800" dirty="0"/>
            </a:br>
            <a:r>
              <a:rPr lang="de-AT" sz="800" dirty="0"/>
              <a:t>FF Stadt Bad Vöslau</a:t>
            </a:r>
            <a:br>
              <a:rPr lang="de-AT" sz="800" dirty="0"/>
            </a:br>
            <a:br>
              <a:rPr lang="de-AT" sz="800" dirty="0"/>
            </a:br>
            <a:r>
              <a:rPr lang="de-AT" sz="800" dirty="0"/>
              <a:t>Abschnitt Baden Land </a:t>
            </a:r>
            <a:endParaRPr kumimoji="0" lang="de-AT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632AF22-F0B6-104D-A0F4-EC40E3A35C2E}"/>
              </a:ext>
            </a:extLst>
          </p:cNvPr>
          <p:cNvSpPr txBox="1"/>
          <p:nvPr/>
        </p:nvSpPr>
        <p:spPr>
          <a:xfrm>
            <a:off x="2334460" y="4789864"/>
            <a:ext cx="117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ÖA Markus Hackl</a:t>
            </a:r>
            <a:br>
              <a:rPr lang="de-AT" sz="800" dirty="0"/>
            </a:br>
            <a:r>
              <a:rPr lang="de-AT" sz="800" dirty="0"/>
              <a:t>FF Pottenstein</a:t>
            </a:r>
            <a:br>
              <a:rPr lang="de-AT" sz="800" dirty="0"/>
            </a:br>
            <a:br>
              <a:rPr lang="de-AT" sz="800" dirty="0"/>
            </a:br>
            <a:r>
              <a:rPr lang="de-AT" sz="800" dirty="0"/>
              <a:t>Abschnitt Pottenstein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85AE344-B2AD-59FA-861F-86EDCC1C015C}"/>
              </a:ext>
            </a:extLst>
          </p:cNvPr>
          <p:cNvSpPr txBox="1"/>
          <p:nvPr/>
        </p:nvSpPr>
        <p:spPr>
          <a:xfrm>
            <a:off x="3643389" y="4807931"/>
            <a:ext cx="1483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ÖA Julia Krisch, </a:t>
            </a:r>
            <a:r>
              <a:rPr lang="de-AT" sz="800" dirty="0" err="1"/>
              <a:t>BSc</a:t>
            </a:r>
            <a:r>
              <a:rPr lang="de-AT" sz="800" dirty="0"/>
              <a:t> MA</a:t>
            </a:r>
          </a:p>
          <a:p>
            <a:pPr algn="ctr"/>
            <a:r>
              <a:rPr lang="de-AT" sz="800" dirty="0"/>
              <a:t>FF </a:t>
            </a:r>
            <a:r>
              <a:rPr lang="de-AT" sz="800" dirty="0" err="1"/>
              <a:t>Unterwaltersdorf</a:t>
            </a:r>
            <a:br>
              <a:rPr lang="de-AT" sz="800" dirty="0"/>
            </a:br>
            <a:endParaRPr lang="de-AT" sz="800" dirty="0"/>
          </a:p>
          <a:p>
            <a:pPr algn="ctr"/>
            <a:r>
              <a:rPr lang="de-AT" sz="800" dirty="0"/>
              <a:t>Abschnitt Ebreichsdorf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E3D5B7F-6A84-E847-F929-C9A56051E9BE}"/>
              </a:ext>
            </a:extLst>
          </p:cNvPr>
          <p:cNvSpPr txBox="1"/>
          <p:nvPr/>
        </p:nvSpPr>
        <p:spPr>
          <a:xfrm>
            <a:off x="4991835" y="4807930"/>
            <a:ext cx="178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ÖA Thomas </a:t>
            </a:r>
            <a:r>
              <a:rPr lang="de-AT" sz="800" dirty="0" err="1"/>
              <a:t>Felbermayer</a:t>
            </a:r>
            <a:endParaRPr lang="de-AT" sz="800" dirty="0"/>
          </a:p>
          <a:p>
            <a:pPr algn="ctr"/>
            <a:r>
              <a:rPr lang="de-AT" sz="800" dirty="0"/>
              <a:t>FF Oeynhausen</a:t>
            </a:r>
            <a:br>
              <a:rPr lang="de-AT" sz="800" dirty="0"/>
            </a:br>
            <a:br>
              <a:rPr lang="de-AT" sz="800" dirty="0"/>
            </a:br>
            <a:r>
              <a:rPr lang="de-AT" sz="800" dirty="0"/>
              <a:t>Abschnitt Traiskirchen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027E21A-2D40-B3BF-E67C-2ABB57E3E74A}"/>
              </a:ext>
            </a:extLst>
          </p:cNvPr>
          <p:cNvSpPr txBox="1"/>
          <p:nvPr/>
        </p:nvSpPr>
        <p:spPr>
          <a:xfrm>
            <a:off x="8041900" y="4777452"/>
            <a:ext cx="166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800" dirty="0"/>
              <a:t>ASB Bernd Taxberger</a:t>
            </a:r>
          </a:p>
          <a:p>
            <a:pPr algn="ctr"/>
            <a:r>
              <a:rPr lang="de-AT" sz="800" dirty="0"/>
              <a:t>FF </a:t>
            </a:r>
            <a:r>
              <a:rPr lang="de-AT" sz="800" dirty="0" err="1"/>
              <a:t>Ödlitz</a:t>
            </a:r>
            <a:r>
              <a:rPr lang="de-AT" sz="800" dirty="0"/>
              <a:t> </a:t>
            </a:r>
          </a:p>
          <a:p>
            <a:pPr algn="ctr"/>
            <a:endParaRPr lang="de-AT" sz="800" dirty="0"/>
          </a:p>
          <a:p>
            <a:pPr algn="ctr"/>
            <a:r>
              <a:rPr lang="de-AT" sz="800" dirty="0"/>
              <a:t>Unterstützung BFKDO Presseteam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38789D-0F09-409B-11E3-7A86681962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92" y="3005435"/>
            <a:ext cx="1222446" cy="16193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D327E26-412E-EE18-28F4-E0C5C0FA78AB}"/>
              </a:ext>
            </a:extLst>
          </p:cNvPr>
          <p:cNvSpPr txBox="1"/>
          <p:nvPr/>
        </p:nvSpPr>
        <p:spPr>
          <a:xfrm>
            <a:off x="9562972" y="4780916"/>
            <a:ext cx="1605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800" dirty="0"/>
              <a:t>OV Johannes Weinbauer</a:t>
            </a:r>
          </a:p>
          <a:p>
            <a:pPr algn="ctr"/>
            <a:r>
              <a:rPr lang="de-AT" sz="800" dirty="0"/>
              <a:t>FF </a:t>
            </a:r>
            <a:r>
              <a:rPr lang="de-AT" sz="800" dirty="0" err="1"/>
              <a:t>St.Veit</a:t>
            </a:r>
            <a:r>
              <a:rPr lang="de-AT" sz="800" dirty="0"/>
              <a:t>/Triesting </a:t>
            </a:r>
          </a:p>
          <a:p>
            <a:pPr algn="ctr"/>
            <a:endParaRPr lang="de-AT" sz="800" dirty="0"/>
          </a:p>
          <a:p>
            <a:pPr algn="ctr"/>
            <a:r>
              <a:rPr lang="de-AT" sz="800" dirty="0"/>
              <a:t>Unterstützung BFKDO Presseteam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766A8DF-F53B-85BC-ADC0-4D6B05815DEB}"/>
              </a:ext>
            </a:extLst>
          </p:cNvPr>
          <p:cNvSpPr txBox="1"/>
          <p:nvPr/>
        </p:nvSpPr>
        <p:spPr>
          <a:xfrm>
            <a:off x="995680" y="1544320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rgbClr val="FF0000"/>
                </a:solidFill>
              </a:rPr>
              <a:t>DANKE FÜR EURE AUFMERKSAMKEIT !</a:t>
            </a:r>
          </a:p>
        </p:txBody>
      </p:sp>
    </p:spTree>
    <p:extLst>
      <p:ext uri="{BB962C8B-B14F-4D97-AF65-F5344CB8AC3E}">
        <p14:creationId xmlns:p14="http://schemas.microsoft.com/office/powerpoint/2010/main" val="14166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3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925078" y="199033"/>
            <a:ext cx="36722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6000" dirty="0">
                <a:solidFill>
                  <a:srgbClr val="00B0F0"/>
                </a:solidFill>
              </a:rPr>
              <a:t>BAZ Baden </a:t>
            </a:r>
            <a:endParaRPr lang="de-AT" sz="6000" dirty="0">
              <a:solidFill>
                <a:srgbClr val="00B0F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4400" y="1660849"/>
            <a:ext cx="88734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Willkommen zur Verwalterfortbildung 2024</a:t>
            </a:r>
            <a:endParaRPr lang="de-AT" sz="6000" dirty="0"/>
          </a:p>
        </p:txBody>
      </p:sp>
    </p:spTree>
    <p:extLst>
      <p:ext uri="{BB962C8B-B14F-4D97-AF65-F5344CB8AC3E}">
        <p14:creationId xmlns:p14="http://schemas.microsoft.com/office/powerpoint/2010/main" val="3463855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830470" y="296544"/>
            <a:ext cx="16908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5400" dirty="0">
                <a:solidFill>
                  <a:srgbClr val="00B0F0"/>
                </a:solidFill>
              </a:rPr>
              <a:t>Team</a:t>
            </a:r>
            <a:endParaRPr lang="de-AT" sz="5400" dirty="0">
              <a:solidFill>
                <a:srgbClr val="00B0F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70384" y="1632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47" y="3084564"/>
            <a:ext cx="1284757" cy="156880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30" y="1219874"/>
            <a:ext cx="1239330" cy="153937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4" y="4914568"/>
            <a:ext cx="1231685" cy="153960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31" y="1219874"/>
            <a:ext cx="1231503" cy="153937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4" y="3106997"/>
            <a:ext cx="1237450" cy="154681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253717" y="1891644"/>
            <a:ext cx="2659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ABI Christoph Charvat</a:t>
            </a:r>
            <a:endParaRPr lang="de-AT" sz="2800" dirty="0"/>
          </a:p>
        </p:txBody>
      </p:sp>
      <p:sp>
        <p:nvSpPr>
          <p:cNvPr id="16" name="Textfeld 15"/>
          <p:cNvSpPr txBox="1"/>
          <p:nvPr/>
        </p:nvSpPr>
        <p:spPr>
          <a:xfrm>
            <a:off x="1787187" y="3752166"/>
            <a:ext cx="2579540" cy="82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2444620" y="3868965"/>
            <a:ext cx="2468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VI Harald Pristou</a:t>
            </a:r>
            <a:endParaRPr lang="de-AT" sz="2800" dirty="0"/>
          </a:p>
        </p:txBody>
      </p:sp>
      <p:sp>
        <p:nvSpPr>
          <p:cNvPr id="18" name="Textfeld 17"/>
          <p:cNvSpPr txBox="1"/>
          <p:nvPr/>
        </p:nvSpPr>
        <p:spPr>
          <a:xfrm>
            <a:off x="2444620" y="5530184"/>
            <a:ext cx="2641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EOBI Stefan Schneider</a:t>
            </a:r>
            <a:endParaRPr lang="de-AT" sz="2800" dirty="0"/>
          </a:p>
        </p:txBody>
      </p:sp>
      <p:sp>
        <p:nvSpPr>
          <p:cNvPr id="19" name="Textfeld 18"/>
          <p:cNvSpPr txBox="1"/>
          <p:nvPr/>
        </p:nvSpPr>
        <p:spPr>
          <a:xfrm>
            <a:off x="6569715" y="1883196"/>
            <a:ext cx="290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LM Martin Strubreiter</a:t>
            </a:r>
            <a:endParaRPr lang="de-AT" sz="2800" dirty="0"/>
          </a:p>
        </p:txBody>
      </p:sp>
      <p:sp>
        <p:nvSpPr>
          <p:cNvPr id="20" name="Textfeld 19"/>
          <p:cNvSpPr txBox="1"/>
          <p:nvPr/>
        </p:nvSpPr>
        <p:spPr>
          <a:xfrm>
            <a:off x="6569715" y="3862664"/>
            <a:ext cx="344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LM Stefan </a:t>
            </a:r>
          </a:p>
          <a:p>
            <a:r>
              <a:rPr lang="de-DE" sz="2800" dirty="0"/>
              <a:t>Wagner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360016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de-DE" sz="2400" dirty="0"/>
              <a:t>Kasko – Deckung für: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Fahrgestell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Aufbau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Beladung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686" y="4054036"/>
            <a:ext cx="9418338" cy="195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2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09"/>
            <a:ext cx="12192000" cy="68595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26367" y="401216"/>
            <a:ext cx="8444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rgbClr val="00B0F0"/>
                </a:solidFill>
              </a:rPr>
              <a:t>Infrastruktur</a:t>
            </a:r>
            <a:endParaRPr lang="de-AT" sz="5400" dirty="0">
              <a:solidFill>
                <a:srgbClr val="00B0F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7118" y="1324546"/>
            <a:ext cx="919065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Feuerwehr Baden-Leesdorf</a:t>
            </a:r>
          </a:p>
          <a:p>
            <a:endParaRPr lang="de-DE" dirty="0"/>
          </a:p>
          <a:p>
            <a:r>
              <a:rPr lang="de-DE" sz="3200" dirty="0"/>
              <a:t>Komplett Ausfallsicher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USV Anlage (ca. 45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Fixverbautes Notstromaggregat (24std. bei Volllast)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Noteinspeisung durch SRF Baden-Leesdorf möglich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err="1"/>
              <a:t>Starlink</a:t>
            </a:r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Not Telefon 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1984950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390261" y="363894"/>
            <a:ext cx="8266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accent1"/>
                </a:solidFill>
              </a:rPr>
              <a:t>Finanzierung</a:t>
            </a:r>
            <a:endParaRPr lang="de-AT" sz="5400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3331" y="1496291"/>
            <a:ext cx="898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TUS Anschluss Gebühren</a:t>
            </a:r>
          </a:p>
          <a:p>
            <a:endParaRPr lang="de-DE" sz="3200" dirty="0"/>
          </a:p>
          <a:p>
            <a:r>
              <a:rPr lang="de-DE" sz="3200" dirty="0"/>
              <a:t>Gemeinden des Bezirk Baden</a:t>
            </a:r>
          </a:p>
        </p:txBody>
      </p:sp>
    </p:spTree>
    <p:extLst>
      <p:ext uri="{BB962C8B-B14F-4D97-AF65-F5344CB8AC3E}">
        <p14:creationId xmlns:p14="http://schemas.microsoft.com/office/powerpoint/2010/main" val="1724461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8"/>
            <a:ext cx="12192000" cy="68595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31025" y="182880"/>
            <a:ext cx="8753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accent1"/>
                </a:solidFill>
              </a:rPr>
              <a:t>Elkos Datenpflege</a:t>
            </a:r>
            <a:endParaRPr lang="de-AT" sz="5400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39833" y="1446415"/>
            <a:ext cx="9060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/>
              <a:t>Datenpflege im FDISK ist für Elkos einer der wichtigsten Punkte!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TLF ohne Löschwasser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Mitglieder ohne Stammdaten (Telefonnummern)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4183282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Rechteck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AT" dirty="0">
              <a:latin typeface="Times New Roman" panose="02020603050405020304" pitchFamily="18" charset="0"/>
            </a:endParaRPr>
          </a:p>
          <a:p>
            <a:endParaRPr lang="de-AT" dirty="0">
              <a:latin typeface="Times New Roman" panose="02020603050405020304" pitchFamily="18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3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22713" y="290945"/>
            <a:ext cx="8894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>
                <a:solidFill>
                  <a:schemeClr val="accent1"/>
                </a:solidFill>
              </a:rPr>
              <a:t>Ticketsystem</a:t>
            </a:r>
            <a:endParaRPr lang="de-AT" sz="5400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6582" y="1214275"/>
            <a:ext cx="98672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5400" dirty="0"/>
          </a:p>
          <a:p>
            <a:r>
              <a:rPr lang="de-DE" sz="5400" dirty="0"/>
              <a:t>ticket.elkos.at</a:t>
            </a:r>
          </a:p>
          <a:p>
            <a:r>
              <a:rPr lang="de-DE" sz="5400" dirty="0"/>
              <a:t>wiki.feuerwehr.gv.at</a:t>
            </a:r>
          </a:p>
          <a:p>
            <a:endParaRPr lang="de-AT" sz="5400" dirty="0"/>
          </a:p>
        </p:txBody>
      </p:sp>
    </p:spTree>
    <p:extLst>
      <p:ext uri="{BB962C8B-B14F-4D97-AF65-F5344CB8AC3E}">
        <p14:creationId xmlns:p14="http://schemas.microsoft.com/office/powerpoint/2010/main" val="12671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de-DE" dirty="0"/>
              <a:t>Kaskoversicherung umfasst in der Blaulicht-Superpolizze:</a:t>
            </a:r>
          </a:p>
          <a:p>
            <a:pPr marL="685800" lvl="2">
              <a:spcBef>
                <a:spcPts val="1000"/>
              </a:spcBef>
              <a:defRPr/>
            </a:pPr>
            <a:r>
              <a:rPr lang="de-DE" sz="2400" dirty="0"/>
              <a:t>Maschinenbruch – Deckung für:</a:t>
            </a:r>
          </a:p>
          <a:p>
            <a:pPr marL="1143000" lvl="3">
              <a:spcBef>
                <a:spcPts val="1000"/>
              </a:spcBef>
              <a:defRPr/>
            </a:pPr>
            <a:r>
              <a:rPr lang="de-DE" sz="2200" dirty="0"/>
              <a:t>gesamte mechanisch / hydraulisch / elektrisch bediente oder bewegte Anlagen / Geräte (Oberwagen)</a:t>
            </a:r>
          </a:p>
        </p:txBody>
      </p:sp>
      <p:pic>
        <p:nvPicPr>
          <p:cNvPr id="5" name="Picture 4" descr="https://www.ff-stainz.at/_Resources/Persistent/0/e/c/2/0ec2dbc2010010060540f2e9608b8f8cc0428130/_8084332-550x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40" y="3361669"/>
            <a:ext cx="264953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8936"/>
          <a:stretch>
            <a:fillRect/>
          </a:stretch>
        </p:blipFill>
        <p:spPr bwMode="auto">
          <a:xfrm>
            <a:off x="4156643" y="4339569"/>
            <a:ext cx="310673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59" y="4509432"/>
            <a:ext cx="20161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12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8399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dirty="0"/>
              <a:t>Zusatzvereinbarung Maschinenbruch:</a:t>
            </a:r>
          </a:p>
          <a:p>
            <a:pPr marL="0" indent="0">
              <a:buNone/>
              <a:defRPr/>
            </a:pPr>
            <a:r>
              <a:rPr lang="de-AT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für Drehleitern, Teleskopmastbühnen und Kranfahrzeuge, ebenso für Versorgungs-, Wechselladefahrzeuge mit Kran bzw. Unimog mit Kran, Teleskoplader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555270"/>
              </p:ext>
            </p:extLst>
          </p:nvPr>
        </p:nvGraphicFramePr>
        <p:xfrm>
          <a:off x="968826" y="3131910"/>
          <a:ext cx="10043312" cy="2819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060">
                  <a:extLst>
                    <a:ext uri="{9D8B030D-6E8A-4147-A177-3AD203B41FA5}">
                      <a16:colId xmlns:a16="http://schemas.microsoft.com/office/drawing/2014/main" val="3105387488"/>
                    </a:ext>
                  </a:extLst>
                </a:gridCol>
                <a:gridCol w="1518329">
                  <a:extLst>
                    <a:ext uri="{9D8B030D-6E8A-4147-A177-3AD203B41FA5}">
                      <a16:colId xmlns:a16="http://schemas.microsoft.com/office/drawing/2014/main" val="408837747"/>
                    </a:ext>
                  </a:extLst>
                </a:gridCol>
                <a:gridCol w="2153785">
                  <a:extLst>
                    <a:ext uri="{9D8B030D-6E8A-4147-A177-3AD203B41FA5}">
                      <a16:colId xmlns:a16="http://schemas.microsoft.com/office/drawing/2014/main" val="2397750398"/>
                    </a:ext>
                  </a:extLst>
                </a:gridCol>
                <a:gridCol w="1868138">
                  <a:extLst>
                    <a:ext uri="{9D8B030D-6E8A-4147-A177-3AD203B41FA5}">
                      <a16:colId xmlns:a16="http://schemas.microsoft.com/office/drawing/2014/main" val="2805020423"/>
                    </a:ext>
                  </a:extLst>
                </a:gridCol>
              </a:tblGrid>
              <a:tr h="40440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Kategorie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1" kern="1200" dirty="0" err="1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kurzBez</a:t>
                      </a:r>
                      <a:endParaRPr lang="de-DE" sz="1400" b="1" kern="12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Prämie / Jahr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Selbstbehalt</a:t>
                      </a: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val="1515162392"/>
                  </a:ext>
                </a:extLst>
              </a:tr>
              <a:tr h="6767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Drehleitern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Teleskopmastbühnen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/ </a:t>
                      </a: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DLK 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€ 2.383,49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€ 363,36</a:t>
                      </a: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val="1501369410"/>
                  </a:ext>
                </a:extLst>
              </a:tr>
              <a:tr h="3727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Kranfahrzeuge</a:t>
                      </a:r>
                      <a:endParaRPr lang="de-DE" sz="1400" dirty="0"/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 / </a:t>
                      </a: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KRAN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€ 4.853,11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€ 363,36</a:t>
                      </a:r>
                    </a:p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val="3984335840"/>
                  </a:ext>
                </a:extLst>
              </a:tr>
              <a:tr h="12051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Versorgungsfahrzeuge mit Kran,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Wechselladefahrzeuge mit Kran,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Unimog mit Kran, Teleskoplader</a:t>
                      </a:r>
                      <a:endParaRPr lang="de-DE" sz="1400" dirty="0"/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/ </a:t>
                      </a: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WLF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/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€ 976,98</a:t>
                      </a:r>
                    </a:p>
                  </a:txBody>
                  <a:tcPr marL="91446" marR="91446" marT="45724" marB="45724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€ 1.000,-</a:t>
                      </a:r>
                    </a:p>
                    <a:p>
                      <a:pPr algn="r"/>
                      <a:endParaRPr lang="de-DE" sz="1400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24" marB="45724"/>
                </a:tc>
                <a:extLst>
                  <a:ext uri="{0D108BD9-81ED-4DB2-BD59-A6C34878D82A}">
                    <a16:rowId xmlns:a16="http://schemas.microsoft.com/office/drawing/2014/main" val="1764778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29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Kasko- und Maschinenbruchversicherung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de-DE" dirty="0"/>
              <a:t>Zusatzversicherung Maschinenbruch:</a:t>
            </a:r>
          </a:p>
          <a:p>
            <a:pPr marL="0" indent="0">
              <a:buNone/>
              <a:defRPr/>
            </a:pPr>
            <a:r>
              <a:rPr lang="de-AT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für Drehleitern, Teleskopmastbühnen und Kranfahrzeuge, ebenso für Versorgungs-, Wechselladefahrzeuge mit Kran bzw. Unimog mit Kran, Teleskoplader</a:t>
            </a:r>
          </a:p>
          <a:p>
            <a:pPr>
              <a:defRPr/>
            </a:pPr>
            <a:r>
              <a:rPr lang="de-AT" dirty="0"/>
              <a:t>Zusatzdeckung:</a:t>
            </a:r>
          </a:p>
          <a:p>
            <a:pPr lvl="1">
              <a:defRPr/>
            </a:pPr>
            <a:r>
              <a:rPr lang="de-AT" sz="2000" dirty="0"/>
              <a:t>Schäden durch Bedienungsfehler, Ungeschicklichkeit, Fahrlässigkeit oder Böswilligkeit;</a:t>
            </a:r>
          </a:p>
          <a:p>
            <a:pPr lvl="1">
              <a:defRPr/>
            </a:pPr>
            <a:r>
              <a:rPr lang="de-AT" sz="2000" dirty="0"/>
              <a:t>Unmittelbare Wirkungen der elektrischen Energie infolge von Erdschluss, Kurzschluss, übermäßige Steigerung der Stromstärke, Überschläge</a:t>
            </a:r>
          </a:p>
          <a:p>
            <a:pPr lvl="1">
              <a:defRPr/>
            </a:pPr>
            <a:r>
              <a:rPr lang="de-AT" sz="2000" dirty="0"/>
              <a:t>Konstruktions-, Berechnungs-, Guss-, Material- und Herstellungsfehler</a:t>
            </a:r>
          </a:p>
          <a:p>
            <a:pPr lvl="1">
              <a:defRPr/>
            </a:pPr>
            <a:r>
              <a:rPr lang="de-AT" sz="2000" dirty="0"/>
              <a:t>Implosion oder Unterdruck</a:t>
            </a:r>
          </a:p>
          <a:p>
            <a:pPr lvl="1">
              <a:defRPr/>
            </a:pPr>
            <a:r>
              <a:rPr lang="de-AT" sz="2000" dirty="0"/>
              <a:t>Überdruck</a:t>
            </a:r>
          </a:p>
          <a:p>
            <a:pPr lvl="1">
              <a:defRPr/>
            </a:pPr>
            <a:r>
              <a:rPr lang="de-AT" sz="2000" dirty="0"/>
              <a:t>Versagen von Mess-, Regel- oder Sicherheitseinrichtungen sind mitversichert</a:t>
            </a:r>
          </a:p>
        </p:txBody>
      </p:sp>
    </p:spTree>
    <p:extLst>
      <p:ext uri="{BB962C8B-B14F-4D97-AF65-F5344CB8AC3E}">
        <p14:creationId xmlns:p14="http://schemas.microsoft.com/office/powerpoint/2010/main" val="7225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34897D-237C-AFCB-8016-E233EF887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tun bei Schäden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9A62B9-D7E8-6941-E1CA-AD06AB6BB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Unfallbericht unverzüglich an Landesfeuerwehrverband Kamerad Janisch schicken</a:t>
            </a:r>
          </a:p>
          <a:p>
            <a:r>
              <a:rPr lang="de-DE"/>
              <a:t>Europäischer Unfallbericht </a:t>
            </a:r>
            <a:r>
              <a:rPr lang="de-DE" dirty="0"/>
              <a:t>im Internet zum Downloaden.</a:t>
            </a:r>
          </a:p>
          <a:p>
            <a:r>
              <a:rPr lang="de-DE" dirty="0"/>
              <a:t>Bei Wildunfällen, Brand, Diebstahl, Kollision unbekannt Gegenständen, sofort Meldung bei der Polizei</a:t>
            </a:r>
          </a:p>
          <a:p>
            <a:r>
              <a:rPr lang="de-DE" dirty="0"/>
              <a:t>Schaden besichtigen lassen über Werkstatt</a:t>
            </a:r>
          </a:p>
          <a:p>
            <a:r>
              <a:rPr lang="de-DE" dirty="0"/>
              <a:t>Info Gemeinde (wenn diese der Prämienzahler ist)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8696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f:fields xmlns:f="http://schemas.fabasoft.com/folio/2007/fields" catsources="">
  <f:record>
    <f:field ref="doc_FSCFOLIO_1_1001_FieldDocumentNumber" text=""/>
    <f:field ref="doc_FSCFOLIO_1_1001_FieldSubject" text="" edit="true"/>
    <f:field ref="FSCFOLIO_1_1001_SignaturesFldCtx_FSCFOLIO_1_1001_FieldLastSignature" text=""/>
    <f:field ref="FSCFOLIO_1_1001_SignaturesFldCtx_FSCFOLIO_1_1001_FieldLastSignatureBy" text=""/>
    <f:field ref="FSCFOLIO_1_1001_SignaturesFldCtx_FSCFOLIO_1_1001_FieldLastSignatureAt" date="" text=""/>
    <f:field ref="FSCFOLIO_1_1001_SignaturesFldCtx_FSCFOLIO_1_1001_FieldLastSignatureRemark" text=""/>
    <f:field ref="FSCFOLIO_1_1001_FieldCurrentUser" text="Ing.  Christian Hübl"/>
    <f:field ref="FSCFOLIO_1_1001_FieldCurrentDate" text="11.12.2023 11:04"/>
    <f:field ref="objvalidfrom" date="" text="" edit="true"/>
    <f:field ref="objvalidto" date="" text="" edit="true"/>
    <f:field ref="FSCFOLIO_1_1001_FieldReleasedVersionDate" text=""/>
    <f:field ref="FSCFOLIO_1_1001_FieldReleasedVersionNr" text=""/>
    <f:field ref="CCAPRECONFIG_15_1001_Objektname" text="FKDT FOBI 2024_Themenblock 1" edit="true"/>
    <f:field ref="CCAPRECONFIG_15_1001_Objektname" text="FKDT FOBI 2024_Themenblock 1" edit="true"/>
    <f:field ref="objname" text="FKDT FOBI 2024_Themenblock 1" edit="true"/>
    <f:field ref="objsubject" text="" edit="true"/>
    <f:field ref="objcreatedby" text="Hübl, Christian, Ing. "/>
    <f:field ref="objcreatedat" date="2023-11-13T12:30:25" text="13.11.2023 12:30:25"/>
    <f:field ref="objchangedby" text="Hübl, Christian, Ing. "/>
    <f:field ref="objmodifiedat" date="2023-12-01T18:02:57" text="01.12.2023 18:02:57"/>
  </f:record>
  <f:display text="Serienbrief">
    <f:field ref="doc_FSCFOLIO_1_1001_FieldDocumentNumber" text="Dokument Nummer"/>
    <f:field ref="doc_FSCFOLIO_1_1001_FieldSubject" text="Betreff"/>
  </f:display>
  <f:display text="Unterschriften">
    <f:field ref="FSCFOLIO_1_1001_SignaturesFldCtx_FSCFOLIO_1_1001_FieldLastSignature" text="Letzte Unterschrift"/>
    <f:field ref="FSCFOLIO_1_1001_SignaturesFldCtx_FSCFOLIO_1_1001_FieldLastSignatureBy" text="Letzte Unterschrift von"/>
    <f:field ref="FSCFOLIO_1_1001_SignaturesFldCtx_FSCFOLIO_1_1001_FieldLastSignatureAt" text="Letzte Unterschrift am/um"/>
    <f:field ref="FSCFOLIO_1_1001_SignaturesFldCtx_FSCFOLIO_1_1001_FieldLastSignatureRemark" text="Bemerkung der letzten Unterschrift"/>
  </f:display>
  <f:display text="Allgemein">
    <f:field ref="FSCFOLIO_1_1001_FieldCurrentUser" text="Aktueller Benutzer"/>
    <f:field ref="FSCFOLIO_1_1001_FieldCurrentDate" text="Aktueller Zeitpunkt"/>
    <f:field ref="objvalidfrom" text="Gültig ab" dateonly="true"/>
    <f:field ref="objvalidto" text="Gültig bis" dateonly="true"/>
    <f:field ref="FSCFOLIO_1_1001_FieldReleasedVersionDate" text="Freigegebene Version vom"/>
    <f:field ref="FSCFOLIO_1_1001_FieldReleasedVersionNr" text="Freigegebene Versionsnummer"/>
    <f:field ref="CCAPRECONFIG_15_1001_Objektname" text="Objektname"/>
    <f:field ref="objname" text="Name"/>
    <f:field ref="objsubject" text="Betreff (einzeilig)"/>
    <f:field ref="objcreatedby" text="Erzeugt von"/>
    <f:field ref="objcreatedat" text="Erzeugt am/um"/>
    <f:field ref="objchangedby" text="Letzte Änderung von"/>
    <f:field ref="objmodifiedat" text="Letzte Änderung am/um"/>
  </f:display>
</f:fields>
</file>

<file path=customXml/itemProps1.xml><?xml version="1.0" encoding="utf-8"?>
<ds:datastoreItem xmlns:ds="http://schemas.openxmlformats.org/officeDocument/2006/customXml" ds:itemID="{4E8A9591-F074-446B-902F-511FF79C122F}">
  <ds:schemaRefs>
    <ds:schemaRef ds:uri="http://schemas.fabasoft.com/folio/2007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2181</Words>
  <Application>Microsoft Office PowerPoint</Application>
  <PresentationFormat>Breitbild</PresentationFormat>
  <Paragraphs>398</Paragraphs>
  <Slides>53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3" baseType="lpstr">
      <vt:lpstr>Arial</vt:lpstr>
      <vt:lpstr>Bookman Old Style</vt:lpstr>
      <vt:lpstr>Calibri</vt:lpstr>
      <vt:lpstr>Calibri Light</vt:lpstr>
      <vt:lpstr>Courier New</vt:lpstr>
      <vt:lpstr>Kravitz</vt:lpstr>
      <vt:lpstr>Myriad Pro Black Cond</vt:lpstr>
      <vt:lpstr>Times New Roman</vt:lpstr>
      <vt:lpstr>Wingdings</vt:lpstr>
      <vt:lpstr>Office</vt:lpstr>
      <vt:lpstr>Herzlich Willkommen!</vt:lpstr>
      <vt:lpstr>Themenblock  Maschinenbruchversicherung </vt:lpstr>
      <vt:lpstr>Kasko- und Maschinenbruchversicherung</vt:lpstr>
      <vt:lpstr>Kasko- und Maschinenbruchversicherung</vt:lpstr>
      <vt:lpstr>Kasko- und Maschinenbruchversicherung</vt:lpstr>
      <vt:lpstr>Kasko- und Maschinenbruchversicherung</vt:lpstr>
      <vt:lpstr>Kasko- und Maschinenbruchversicherung</vt:lpstr>
      <vt:lpstr>Kasko- und Maschinenbruchversicherung</vt:lpstr>
      <vt:lpstr>Was tun bei Schäden</vt:lpstr>
      <vt:lpstr>Kasko- und Maschinenbruchversicherung</vt:lpstr>
      <vt:lpstr>Einsatzverrechnung</vt:lpstr>
      <vt:lpstr>Themenblock  Feuerwehrführerschein / Lenkberechtigung 5,5to </vt:lpstr>
      <vt:lpstr>Feuerwehrführerschein</vt:lpstr>
      <vt:lpstr>Lenkberechtigung 5,5t</vt:lpstr>
      <vt:lpstr>Lenkberechtigung 5,5t</vt:lpstr>
      <vt:lpstr>Lenkberechtigung 5,5t</vt:lpstr>
      <vt:lpstr>PowerPoint-Präsentation</vt:lpstr>
      <vt:lpstr>Hard Facts </vt:lpstr>
      <vt:lpstr>Unterstützung als Einsatzleitung</vt:lpstr>
      <vt:lpstr>Führungsunterstützung</vt:lpstr>
      <vt:lpstr>Erweiterung zu großer Einsatzleitstelle</vt:lpstr>
      <vt:lpstr>Wärmebilddrohne</vt:lpstr>
      <vt:lpstr>Wärmebilddrohne</vt:lpstr>
      <vt:lpstr>Ausfallsicherheit Stromversorgung</vt:lpstr>
      <vt:lpstr>Ausfallsicherheit Telekommunikation</vt:lpstr>
      <vt:lpstr>PowerPoint-Präsentation</vt:lpstr>
      <vt:lpstr>Entschädigungsrichtlinie Hochwasser September 2024</vt:lpstr>
      <vt:lpstr>Entschädigungsrichtlinie Hochwasser September 2024</vt:lpstr>
      <vt:lpstr>Härtefälle in den eigenen Reihen</vt:lpstr>
      <vt:lpstr>PowerPoint-Präsentation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Öffentlichkeitsarbeit und Dokumentation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NÖ Landesfeuerwehrverband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Hübl Christian</dc:creator>
  <cp:lastModifiedBy>Branschutz Jost</cp:lastModifiedBy>
  <cp:revision>92</cp:revision>
  <cp:lastPrinted>2023-11-22T09:19:28Z</cp:lastPrinted>
  <dcterms:created xsi:type="dcterms:W3CDTF">2019-02-06T08:29:57Z</dcterms:created>
  <dcterms:modified xsi:type="dcterms:W3CDTF">2024-10-25T08:50:31Z</dcterms:modified>
</cp:coreProperties>
</file>