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302" r:id="rId3"/>
    <p:sldId id="259" r:id="rId4"/>
    <p:sldId id="286" r:id="rId5"/>
    <p:sldId id="280" r:id="rId6"/>
    <p:sldId id="283" r:id="rId7"/>
    <p:sldId id="296" r:id="rId8"/>
    <p:sldId id="282" r:id="rId9"/>
    <p:sldId id="284" r:id="rId10"/>
    <p:sldId id="297" r:id="rId11"/>
    <p:sldId id="260" r:id="rId12"/>
    <p:sldId id="299" r:id="rId13"/>
    <p:sldId id="261" r:id="rId14"/>
    <p:sldId id="294" r:id="rId15"/>
    <p:sldId id="287" r:id="rId16"/>
    <p:sldId id="262" r:id="rId17"/>
    <p:sldId id="285" r:id="rId18"/>
    <p:sldId id="264" r:id="rId19"/>
    <p:sldId id="290" r:id="rId20"/>
    <p:sldId id="289" r:id="rId21"/>
    <p:sldId id="288" r:id="rId22"/>
    <p:sldId id="279" r:id="rId23"/>
    <p:sldId id="291" r:id="rId24"/>
    <p:sldId id="292" r:id="rId25"/>
    <p:sldId id="263" r:id="rId26"/>
    <p:sldId id="293" r:id="rId27"/>
    <p:sldId id="266" r:id="rId28"/>
    <p:sldId id="267" r:id="rId29"/>
    <p:sldId id="268" r:id="rId30"/>
    <p:sldId id="30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87" autoAdjust="0"/>
  </p:normalViewPr>
  <p:slideViewPr>
    <p:cSldViewPr snapToGrid="0">
      <p:cViewPr varScale="1">
        <p:scale>
          <a:sx n="68" d="100"/>
          <a:sy n="68" d="100"/>
        </p:scale>
        <p:origin x="-1114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928" y="-10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C8EE-BC72-4DEB-B74B-74B72A7A7282}" type="datetimeFigureOut">
              <a:rPr lang="de-AT" smtClean="0"/>
              <a:t>21.04.2023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4696-3299-45B6-A2E6-80CE0441E5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20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bestellten Rechnungsprüfer haben mindestens einmal im Jahr zu prüfen. Mindestens bedeutet hier jedoch, dass die Rechnungsprüfer grundsätzlich auch wiederkehrend prüfen dürfen.</a:t>
            </a:r>
          </a:p>
          <a:p>
            <a:endParaRPr lang="de-AT" dirty="0"/>
          </a:p>
          <a:p>
            <a:r>
              <a:rPr lang="de-AT" dirty="0"/>
              <a:t>Inspektionen finden in regelmäßigen Abständen statt. Verwendung der Landesgelder könnte ein möglicher Schwerpunkt sein.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6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517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- Nahe Angehörige sind in diesem Fall </a:t>
            </a:r>
            <a:r>
              <a:rPr lang="de-DE" kern="0" dirty="0"/>
              <a:t>Ehegatten, Kinder oder Eltern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23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82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AT" dirty="0"/>
              <a:t>Teilnehmer nach Möglichkeiten zum Umgang mit den Beispielen fragen</a:t>
            </a:r>
          </a:p>
          <a:p>
            <a:pPr marL="171450" indent="-171450">
              <a:buFontTx/>
              <a:buChar char="-"/>
            </a:pPr>
            <a:r>
              <a:rPr lang="de-AT" dirty="0"/>
              <a:t>Teilnehmer fragen, ob weitere Beispiele in den Feuerwehren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967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Fragen an Teilnehmer: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Wie wird das in deren Feuerwehren gehandhabt?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Gibt es entsprechende Ausnahmen, die die Mitgliederversammlung beschlossen hat?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AT" dirty="0">
                <a:sym typeface="Wingdings" panose="05000000000000000000" pitchFamily="2" charset="2"/>
              </a:rPr>
              <a:t>ABER: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Rechnung und Zahlung sind bei Beschaffungsvorgang das „letzte Glied in der Kette“.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AT" dirty="0">
                <a:sym typeface="Wingdings" panose="05000000000000000000" pitchFamily="2" charset="2"/>
              </a:rPr>
              <a:t>Frage an </a:t>
            </a:r>
            <a:r>
              <a:rPr lang="de-AT" dirty="0" err="1">
                <a:sym typeface="Wingdings" panose="05000000000000000000" pitchFamily="2" charset="2"/>
              </a:rPr>
              <a:t>Piffer</a:t>
            </a:r>
            <a:r>
              <a:rPr lang="de-AT" dirty="0">
                <a:sym typeface="Wingdings" panose="05000000000000000000" pitchFamily="2" charset="2"/>
              </a:rPr>
              <a:t>/</a:t>
            </a:r>
            <a:r>
              <a:rPr lang="de-AT" dirty="0" err="1">
                <a:sym typeface="Wingdings" panose="05000000000000000000" pitchFamily="2" charset="2"/>
              </a:rPr>
              <a:t>Cvirn</a:t>
            </a:r>
            <a:r>
              <a:rPr lang="de-AT" dirty="0">
                <a:sym typeface="Wingdings" panose="05000000000000000000" pitchFamily="2" charset="2"/>
              </a:rPr>
              <a:t>: Was tun, wenn nicht ermächtigte Bestellung erfolgt ist?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4883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Vermerk, wenn noch kein Abschnitts- bzw. Bezirksfeuerwehrtag stattgefunden hat.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879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654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Frage an Teilnehmer:</a:t>
            </a:r>
          </a:p>
          <a:p>
            <a:r>
              <a:rPr lang="de-AT" dirty="0"/>
              <a:t>Hat jemand in seiner Feuerwehr Probleme, dementsprechend geeignete Rechnungsprüfer zu finden?</a:t>
            </a:r>
          </a:p>
          <a:p>
            <a:endParaRPr lang="de-AT" dirty="0"/>
          </a:p>
          <a:p>
            <a:r>
              <a:rPr lang="de-AT" dirty="0"/>
              <a:t>Falls der Fall eintritt, dass es in der Feuerwehr keine Mitglieder gibt, die diese Voraussetzungen erfüllen, könnte evtl. gemäß § 50 Abs. 9 NÖ FO der Anlass für das hinzuziehen von externen Prüfern gegeben sein.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Frage an </a:t>
            </a:r>
            <a:r>
              <a:rPr lang="de-AT" dirty="0" err="1">
                <a:sym typeface="Wingdings" panose="05000000000000000000" pitchFamily="2" charset="2"/>
              </a:rPr>
              <a:t>Piffer</a:t>
            </a:r>
            <a:r>
              <a:rPr lang="de-AT" dirty="0">
                <a:sym typeface="Wingdings" panose="05000000000000000000" pitchFamily="2" charset="2"/>
              </a:rPr>
              <a:t> bzw. </a:t>
            </a:r>
            <a:r>
              <a:rPr lang="de-AT" dirty="0" err="1">
                <a:sym typeface="Wingdings" panose="05000000000000000000" pitchFamily="2" charset="2"/>
              </a:rPr>
              <a:t>Cvirn</a:t>
            </a:r>
            <a:r>
              <a:rPr lang="de-AT" dirty="0">
                <a:sym typeface="Wingdings" panose="05000000000000000000" pitchFamily="2" charset="2"/>
              </a:rPr>
              <a:t> nach deren Einschätzung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dirty="0">
                <a:sym typeface="Wingdings" panose="05000000000000000000" pitchFamily="2" charset="2"/>
              </a:rPr>
              <a:t>Hinweis auf BFJUR Martin Paar zweck Abklärung falls nötig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507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Das heißt, es sollte eigentlich darauf geachtet werden, dass die Unterlagen immer möglichst „</a:t>
            </a:r>
            <a:r>
              <a:rPr lang="de-AT" dirty="0" err="1"/>
              <a:t>up</a:t>
            </a:r>
            <a:r>
              <a:rPr lang="de-AT" dirty="0"/>
              <a:t>-</a:t>
            </a:r>
            <a:r>
              <a:rPr lang="de-AT" dirty="0" err="1"/>
              <a:t>to</a:t>
            </a:r>
            <a:r>
              <a:rPr lang="de-AT" dirty="0"/>
              <a:t>-date“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035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Details dazu werden noch später erläutert.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09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Fragen an Teilnehmer: </a:t>
            </a:r>
          </a:p>
          <a:p>
            <a:r>
              <a:rPr lang="de-AT" dirty="0"/>
              <a:t>Wer kennt die DA 6.1.3?</a:t>
            </a:r>
          </a:p>
          <a:p>
            <a:r>
              <a:rPr lang="de-AT" dirty="0"/>
              <a:t>Wer hat sich damit schon auseinandergesetzt?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67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Nebenkassen: </a:t>
            </a:r>
          </a:p>
          <a:p>
            <a:r>
              <a:rPr lang="de-AT" dirty="0"/>
              <a:t>Hinweis auf Ball- oder Festabrechnung, Getränkeautomat, Kameradschaftskasse etc.</a:t>
            </a:r>
          </a:p>
          <a:p>
            <a:endParaRPr lang="de-AT" dirty="0"/>
          </a:p>
          <a:p>
            <a:r>
              <a:rPr lang="de-AT" dirty="0"/>
              <a:t>Vermögensaufstellungen:</a:t>
            </a:r>
          </a:p>
          <a:p>
            <a:r>
              <a:rPr lang="de-AT" dirty="0"/>
              <a:t>- Frage: Warum ist das wichtig? </a:t>
            </a:r>
            <a:r>
              <a:rPr lang="de-AT" dirty="0">
                <a:sym typeface="Wingdings" panose="05000000000000000000" pitchFamily="2" charset="2"/>
              </a:rPr>
              <a:t> Vermögen der Feuerwehr besteht nicht nur aus Bargeld und Kontoguthaben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813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43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Hier ein Beispiel von der Feuerwehr Pfaffstätten:</a:t>
            </a:r>
          </a:p>
          <a:p>
            <a:r>
              <a:rPr lang="de-AT" dirty="0"/>
              <a:t>Abrechnung Haussammlung, unten Name, Datum und Unterschriften von Sammler und Kassier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773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Transparenz trägt dazu bei, ein gewisses Vertrauensverhältnis zu schaffen.</a:t>
            </a:r>
          </a:p>
          <a:p>
            <a:r>
              <a:rPr lang="de-AT" dirty="0"/>
              <a:t>Feuerwehrkommando hat nichts zu verbergen.</a:t>
            </a:r>
          </a:p>
          <a:p>
            <a:endParaRPr lang="de-AT" dirty="0"/>
          </a:p>
          <a:p>
            <a:r>
              <a:rPr lang="de-AT" dirty="0"/>
              <a:t>Finanzielle Lage:</a:t>
            </a:r>
            <a:br>
              <a:rPr lang="de-AT" dirty="0"/>
            </a:br>
            <a:r>
              <a:rPr lang="de-AT" dirty="0"/>
              <a:t>Die tatsächliche Situation soll für alle nachvollziehbar sein.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B4696-3299-45B6-A2E6-80CE0441E5A7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966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61400" y="260350"/>
            <a:ext cx="2743200" cy="5689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8026400" cy="5689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19669" y="1778401"/>
            <a:ext cx="10638367" cy="436363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272004" y="6387003"/>
            <a:ext cx="1086029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47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1" y="1557338"/>
            <a:ext cx="53213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56301" y="1557338"/>
            <a:ext cx="532341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10320469" y="6525344"/>
            <a:ext cx="864096" cy="2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184FAA-9658-4512-AB86-0045098F5120}" type="slidenum">
              <a:rPr lang="de-DE" sz="10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320469" y="6525344"/>
            <a:ext cx="864096" cy="298106"/>
          </a:xfrm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83184FAA-9658-4512-AB86-0045098F5120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6092826"/>
            <a:ext cx="11760200" cy="765175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 userDrawn="1"/>
        </p:nvSpPr>
        <p:spPr bwMode="auto">
          <a:xfrm>
            <a:off x="11567584" y="0"/>
            <a:ext cx="624416" cy="6858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2">
                  <a:alpha val="4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srgbClr val="000000"/>
              </a:solidFill>
            </a:endParaRPr>
          </a:p>
        </p:txBody>
      </p:sp>
      <p:pic>
        <p:nvPicPr>
          <p:cNvPr id="1028" name="Picture 17" descr="Hintergrund Foliengestaltu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223838"/>
            <a:ext cx="11952816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57338"/>
            <a:ext cx="1084791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6237288"/>
            <a:ext cx="1788584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8817" y="6237289"/>
            <a:ext cx="47244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</a:rPr>
              <a:t>Johann </a:t>
            </a:r>
            <a:r>
              <a:rPr lang="de-DE" dirty="0" err="1">
                <a:solidFill>
                  <a:srgbClr val="000000"/>
                </a:solidFill>
              </a:rPr>
              <a:t>Schönbäck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431801" y="6237289"/>
            <a:ext cx="4127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000" i="1" dirty="0">
                <a:solidFill>
                  <a:srgbClr val="000000"/>
                </a:solidFill>
              </a:rPr>
              <a:t>Niederösterreichischer Landesfeuerwehrverband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200" dirty="0">
                <a:solidFill>
                  <a:srgbClr val="777777"/>
                </a:solidFill>
                <a:latin typeface="Kravitz Thermal" pitchFamily="2" charset="0"/>
              </a:rPr>
              <a:t>Bezirksfeuerwehrkommando Baden</a:t>
            </a:r>
          </a:p>
        </p:txBody>
      </p:sp>
    </p:spTree>
    <p:extLst>
      <p:ext uri="{BB962C8B-B14F-4D97-AF65-F5344CB8AC3E}">
        <p14:creationId xmlns:p14="http://schemas.microsoft.com/office/powerpoint/2010/main" val="41791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61503" y="447188"/>
            <a:ext cx="83459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latin typeface="+mj-lt"/>
                <a:cs typeface="Calibri" panose="020F0502020204030204" pitchFamily="34" charset="0"/>
              </a:rPr>
              <a:t>TEIL </a:t>
            </a:r>
            <a:r>
              <a:rPr lang="de-DE" sz="7200" b="1" dirty="0" smtClean="0">
                <a:latin typeface="+mj-lt"/>
                <a:cs typeface="Calibri" panose="020F0502020204030204" pitchFamily="34" charset="0"/>
              </a:rPr>
              <a:t>1</a:t>
            </a:r>
            <a:endParaRPr lang="de-DE" sz="7200" b="1" dirty="0">
              <a:latin typeface="+mj-lt"/>
              <a:cs typeface="Calibri" panose="020F0502020204030204" pitchFamily="34" charset="0"/>
            </a:endParaRPr>
          </a:p>
          <a:p>
            <a:pPr algn="ctr"/>
            <a:endParaRPr lang="de-DE" sz="4400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de-DE" sz="4400" b="1" dirty="0">
                <a:latin typeface="+mj-lt"/>
                <a:cs typeface="Calibri" panose="020F0502020204030204" pitchFamily="34" charset="0"/>
              </a:rPr>
              <a:t>„Sensibilisierung im Bereich der Finanzen der eigenen Feuerwehr“</a:t>
            </a:r>
          </a:p>
          <a:p>
            <a:pPr algn="ctr"/>
            <a:endParaRPr lang="de-DE" sz="4400" b="1" dirty="0">
              <a:latin typeface="+mj-lt"/>
              <a:cs typeface="Calibri" panose="020F0502020204030204" pitchFamily="34" charset="0"/>
            </a:endParaRPr>
          </a:p>
          <a:p>
            <a:pPr algn="ctr"/>
            <a:r>
              <a:rPr lang="de-DE" sz="3600" dirty="0">
                <a:latin typeface="+mj-lt"/>
                <a:cs typeface="Calibri" panose="020F0502020204030204" pitchFamily="34" charset="0"/>
              </a:rPr>
              <a:t>Verwalterfortbildung 2023</a:t>
            </a:r>
          </a:p>
        </p:txBody>
      </p:sp>
    </p:spTree>
    <p:extLst>
      <p:ext uri="{BB962C8B-B14F-4D97-AF65-F5344CB8AC3E}">
        <p14:creationId xmlns:p14="http://schemas.microsoft.com/office/powerpoint/2010/main" val="7268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01418D-A5F5-4954-800A-9D3069EE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der Rechnungsprüfer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12F5976-60DC-43D8-9A4B-52FC0BD5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57338"/>
            <a:ext cx="10847917" cy="1143000"/>
          </a:xfrm>
        </p:spPr>
        <p:txBody>
          <a:bodyPr/>
          <a:lstStyle/>
          <a:p>
            <a:pPr marL="457200" indent="-457200">
              <a:buAutoNum type="arabicPeriod" startAt="5"/>
            </a:pPr>
            <a:r>
              <a:rPr lang="de-DE" b="1" dirty="0"/>
              <a:t>Prüfung des Rechnungsabschlusses samt den angeschlossenen Berichten.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452D3D3C-4C68-4190-9FCB-82C99C2DAD35}"/>
              </a:ext>
            </a:extLst>
          </p:cNvPr>
          <p:cNvSpPr txBox="1">
            <a:spLocks/>
          </p:cNvSpPr>
          <p:nvPr/>
        </p:nvSpPr>
        <p:spPr bwMode="auto">
          <a:xfrm>
            <a:off x="424711" y="2935307"/>
            <a:ext cx="10847917" cy="16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FontTx/>
              <a:buNone/>
            </a:pPr>
            <a:r>
              <a:rPr lang="de-DE" sz="3200" i="1" kern="0" dirty="0"/>
              <a:t>Über die Prüfung des Rechnungsabschlusses ist ein kurzer schriftlicher Bericht zu verfassen, der mit dem Rechnungsabschluss aufzubewahren ist.</a:t>
            </a:r>
          </a:p>
        </p:txBody>
      </p:sp>
    </p:spTree>
    <p:extLst>
      <p:ext uri="{BB962C8B-B14F-4D97-AF65-F5344CB8AC3E}">
        <p14:creationId xmlns:p14="http://schemas.microsoft.com/office/powerpoint/2010/main" val="21767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43550"/>
            <a:ext cx="10638033" cy="829455"/>
          </a:xfrm>
        </p:spPr>
        <p:txBody>
          <a:bodyPr/>
          <a:lstStyle/>
          <a:p>
            <a:r>
              <a:rPr lang="de-AT" dirty="0"/>
              <a:t>Ziel der Rechnungsprüfung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4207" y="1307117"/>
            <a:ext cx="10989617" cy="436363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de-AT" dirty="0"/>
              <a:t>Korrekte Prüfung durch eigene Rechnungsprüfer ist </a:t>
            </a:r>
            <a:r>
              <a:rPr lang="de-AT" b="1" dirty="0"/>
              <a:t>Eigenschutz</a:t>
            </a:r>
          </a:p>
          <a:p>
            <a:pPr marL="361950" indent="0">
              <a:spcAft>
                <a:spcPts val="1600"/>
              </a:spcAft>
              <a:buNone/>
            </a:pPr>
            <a:r>
              <a:rPr lang="de-AT" dirty="0"/>
              <a:t>→ Kassier soll </a:t>
            </a:r>
            <a:r>
              <a:rPr lang="de-AT" b="1" dirty="0"/>
              <a:t>auf genaue Prüfung bestehen </a:t>
            </a:r>
            <a:br>
              <a:rPr lang="de-AT" b="1" dirty="0"/>
            </a:br>
            <a:r>
              <a:rPr lang="de-AT" b="1" dirty="0"/>
              <a:t>     </a:t>
            </a:r>
            <a:r>
              <a:rPr lang="de-AT" dirty="0"/>
              <a:t>(haben </a:t>
            </a:r>
            <a:r>
              <a:rPr lang="de-AT" b="1" dirty="0"/>
              <a:t>Nichts zu verbergen</a:t>
            </a:r>
            <a:r>
              <a:rPr lang="de-AT" dirty="0"/>
              <a:t>)</a:t>
            </a:r>
          </a:p>
          <a:p>
            <a:pPr>
              <a:spcAft>
                <a:spcPts val="1600"/>
              </a:spcAft>
            </a:pPr>
            <a:r>
              <a:rPr lang="de-AT" dirty="0"/>
              <a:t>Prüfung soll </a:t>
            </a:r>
            <a:r>
              <a:rPr lang="de-AT" b="1" dirty="0"/>
              <a:t>vorbeugend</a:t>
            </a:r>
            <a:r>
              <a:rPr lang="de-AT" dirty="0"/>
              <a:t> wirken</a:t>
            </a:r>
          </a:p>
        </p:txBody>
      </p:sp>
      <p:pic>
        <p:nvPicPr>
          <p:cNvPr id="6146" name="Picture 2" descr="Kostenlose Vektorgrafiken zum Thema Lesen">
            <a:extLst>
              <a:ext uri="{FF2B5EF4-FFF2-40B4-BE49-F238E27FC236}">
                <a16:creationId xmlns:a16="http://schemas.microsoft.com/office/drawing/2014/main" xmlns="" id="{FCAEE576-C241-4597-8148-FC2DEB55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20" y="3429000"/>
            <a:ext cx="3216239" cy="24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43550"/>
            <a:ext cx="10638033" cy="829455"/>
          </a:xfrm>
        </p:spPr>
        <p:txBody>
          <a:bodyPr/>
          <a:lstStyle/>
          <a:p>
            <a:r>
              <a:rPr lang="de-AT" dirty="0"/>
              <a:t>Ziel der Rechnungsprüfung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4207" y="1307117"/>
            <a:ext cx="10989617" cy="462585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de-AT" u="sng" dirty="0"/>
              <a:t>Prüfung</a:t>
            </a:r>
            <a:r>
              <a:rPr lang="de-AT" dirty="0"/>
              <a:t> ist </a:t>
            </a:r>
            <a:r>
              <a:rPr lang="de-AT" u="sng" dirty="0"/>
              <a:t>mehr als Belegkontrolle</a:t>
            </a:r>
            <a:r>
              <a:rPr lang="de-AT" dirty="0"/>
              <a:t> und soll korrekten Umgang mit Mitteln bestätigen</a:t>
            </a:r>
          </a:p>
          <a:p>
            <a:pPr>
              <a:spcAft>
                <a:spcPts val="800"/>
              </a:spcAft>
            </a:pPr>
            <a:r>
              <a:rPr lang="de-AT" dirty="0"/>
              <a:t>Neue Dienstanweisung 6.1.3: 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Anlagen dazu sind</a:t>
            </a:r>
          </a:p>
          <a:p>
            <a:pPr lvl="2">
              <a:spcAft>
                <a:spcPts val="800"/>
              </a:spcAft>
            </a:pPr>
            <a:r>
              <a:rPr lang="de-AT" dirty="0"/>
              <a:t>für Bezirke- und  Abschnitte verbindlich</a:t>
            </a:r>
          </a:p>
          <a:p>
            <a:pPr lvl="2">
              <a:spcAft>
                <a:spcPts val="800"/>
              </a:spcAft>
            </a:pPr>
            <a:r>
              <a:rPr lang="de-AT" dirty="0"/>
              <a:t>für Feuerwehren empfohlen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Fristen und Berichtspflichten sind für die Bezirke </a:t>
            </a:r>
            <a:br>
              <a:rPr lang="de-AT" dirty="0"/>
            </a:br>
            <a:r>
              <a:rPr lang="de-AT" dirty="0"/>
              <a:t>und die Abschnitte verbindlich</a:t>
            </a:r>
          </a:p>
        </p:txBody>
      </p:sp>
    </p:spTree>
    <p:extLst>
      <p:ext uri="{BB962C8B-B14F-4D97-AF65-F5344CB8AC3E}">
        <p14:creationId xmlns:p14="http://schemas.microsoft.com/office/powerpoint/2010/main" val="6435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2" y="531122"/>
            <a:ext cx="10638033" cy="829455"/>
          </a:xfrm>
        </p:spPr>
        <p:txBody>
          <a:bodyPr/>
          <a:lstStyle/>
          <a:p>
            <a:r>
              <a:rPr lang="de-AT" dirty="0"/>
              <a:t>Vor der Prüfung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9" y="1701209"/>
            <a:ext cx="10723996" cy="402300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de-AT" b="1" dirty="0"/>
              <a:t>Alle Unterlagen </a:t>
            </a:r>
            <a:r>
              <a:rPr lang="de-AT" dirty="0"/>
              <a:t>sind zu vorzubereiten, insbesondere:</a:t>
            </a:r>
          </a:p>
          <a:p>
            <a:pPr>
              <a:spcAft>
                <a:spcPts val="800"/>
              </a:spcAft>
            </a:pPr>
            <a:r>
              <a:rPr lang="de-AT" dirty="0"/>
              <a:t>Bank-Kontoauszüge und -unterlagen sowie Kassabücher</a:t>
            </a:r>
          </a:p>
          <a:p>
            <a:pPr>
              <a:spcAft>
                <a:spcPts val="800"/>
              </a:spcAft>
            </a:pPr>
            <a:r>
              <a:rPr lang="de-AT" dirty="0"/>
              <a:t>Verträge und Vermögensaufstellungen</a:t>
            </a:r>
          </a:p>
          <a:p>
            <a:r>
              <a:rPr lang="de-AT" dirty="0"/>
              <a:t>Protokolle des Kommandos, der Chargensitzung und der Mitgliederversammlung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72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2" y="531122"/>
            <a:ext cx="10638033" cy="829455"/>
          </a:xfrm>
        </p:spPr>
        <p:txBody>
          <a:bodyPr/>
          <a:lstStyle/>
          <a:p>
            <a:r>
              <a:rPr lang="de-AT" dirty="0"/>
              <a:t>Vor der Prüfung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9" y="1616149"/>
            <a:ext cx="10723996" cy="4108067"/>
          </a:xfrm>
        </p:spPr>
        <p:txBody>
          <a:bodyPr/>
          <a:lstStyle/>
          <a:p>
            <a:r>
              <a:rPr lang="de-AT" dirty="0"/>
              <a:t>Auch </a:t>
            </a:r>
            <a:r>
              <a:rPr lang="de-AT" b="1" dirty="0"/>
              <a:t>eigenständige Kassen </a:t>
            </a:r>
            <a:r>
              <a:rPr lang="de-AT" dirty="0"/>
              <a:t>bestimmter Einheiten </a:t>
            </a:r>
            <a:br>
              <a:rPr lang="de-AT" dirty="0"/>
            </a:br>
            <a:r>
              <a:rPr lang="de-AT" dirty="0"/>
              <a:t>(z.B. eigene Kasse der Bewerbsgruppe, des Zuges XY, eines abgesetzten Zuges u.Ä.) unterliegen der Prüfung</a:t>
            </a:r>
            <a:br>
              <a:rPr lang="de-AT" dirty="0"/>
            </a:br>
            <a:endParaRPr lang="de-AT" dirty="0"/>
          </a:p>
          <a:p>
            <a:r>
              <a:rPr lang="de-AT" dirty="0"/>
              <a:t>Alle </a:t>
            </a:r>
            <a:r>
              <a:rPr lang="de-AT" b="1" dirty="0"/>
              <a:t>Gerüchte</a:t>
            </a:r>
            <a:r>
              <a:rPr lang="de-AT" dirty="0"/>
              <a:t>, wären sie auch noch so absurd, </a:t>
            </a:r>
            <a:br>
              <a:rPr lang="de-AT" dirty="0"/>
            </a:br>
            <a:r>
              <a:rPr lang="de-AT" dirty="0"/>
              <a:t>sind zu nennen</a:t>
            </a:r>
            <a:br>
              <a:rPr lang="de-AT" dirty="0"/>
            </a:br>
            <a:endParaRPr lang="de-AT" dirty="0"/>
          </a:p>
          <a:p>
            <a:r>
              <a:rPr lang="de-AT" b="1" dirty="0"/>
              <a:t>In-sich-Geschäfte</a:t>
            </a:r>
            <a:r>
              <a:rPr lang="de-AT" dirty="0"/>
              <a:t> sind jedenfalls zu nennen</a:t>
            </a:r>
          </a:p>
        </p:txBody>
      </p:sp>
    </p:spTree>
    <p:extLst>
      <p:ext uri="{BB962C8B-B14F-4D97-AF65-F5344CB8AC3E}">
        <p14:creationId xmlns:p14="http://schemas.microsoft.com/office/powerpoint/2010/main" val="8509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Was ist zu prüfen!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6" y="1623125"/>
            <a:ext cx="10684934" cy="4363639"/>
          </a:xfrm>
        </p:spPr>
        <p:txBody>
          <a:bodyPr/>
          <a:lstStyle/>
          <a:p>
            <a:r>
              <a:rPr lang="de-AT" b="1" dirty="0"/>
              <a:t>Handkassen</a:t>
            </a:r>
            <a:r>
              <a:rPr lang="de-AT" dirty="0"/>
              <a:t> einschließlich Nebenkassen </a:t>
            </a:r>
            <a:br>
              <a:rPr lang="de-AT" dirty="0"/>
            </a:br>
            <a:endParaRPr lang="de-AT" dirty="0"/>
          </a:p>
          <a:p>
            <a:r>
              <a:rPr lang="de-AT" dirty="0"/>
              <a:t>alle </a:t>
            </a:r>
            <a:r>
              <a:rPr lang="de-AT" b="1" dirty="0"/>
              <a:t>Bankkonten</a:t>
            </a:r>
            <a:r>
              <a:rPr lang="de-AT" dirty="0"/>
              <a:t> und </a:t>
            </a:r>
            <a:r>
              <a:rPr lang="de-AT" b="1" dirty="0"/>
              <a:t>Sparbücher</a:t>
            </a:r>
            <a:br>
              <a:rPr lang="de-AT" b="1" dirty="0"/>
            </a:br>
            <a:endParaRPr lang="de-AT" b="1" dirty="0"/>
          </a:p>
          <a:p>
            <a:r>
              <a:rPr lang="de-AT" b="1" dirty="0"/>
              <a:t>Einnahmen-Ausgaben-Rechnung</a:t>
            </a:r>
            <a:br>
              <a:rPr lang="de-AT" b="1" dirty="0"/>
            </a:br>
            <a:endParaRPr lang="de-AT" b="1" dirty="0"/>
          </a:p>
          <a:p>
            <a:r>
              <a:rPr lang="de-AT" b="1" dirty="0"/>
              <a:t>Vermögensaufstellungen</a:t>
            </a:r>
            <a:r>
              <a:rPr lang="de-AT" dirty="0"/>
              <a:t>	</a:t>
            </a:r>
            <a:br>
              <a:rPr lang="de-AT" dirty="0"/>
            </a:br>
            <a:r>
              <a:rPr lang="de-AT" dirty="0"/>
              <a:t>(in FDISK für Geräte bzw. Fahrzeuge)</a:t>
            </a:r>
          </a:p>
        </p:txBody>
      </p:sp>
      <p:pic>
        <p:nvPicPr>
          <p:cNvPr id="7170" name="Picture 2" descr="Kostenlose Vektorgrafiken zum Thema Einsparungen im feld">
            <a:extLst>
              <a:ext uri="{FF2B5EF4-FFF2-40B4-BE49-F238E27FC236}">
                <a16:creationId xmlns:a16="http://schemas.microsoft.com/office/drawing/2014/main" xmlns="" id="{31BD6960-726F-49C0-931B-095CC495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65" y="2368257"/>
            <a:ext cx="3452038" cy="2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/>
              <a:t>Was ist zu prüfen!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6" y="1403351"/>
            <a:ext cx="10638367" cy="4583414"/>
          </a:xfrm>
        </p:spPr>
        <p:txBody>
          <a:bodyPr/>
          <a:lstStyle/>
          <a:p>
            <a:r>
              <a:rPr lang="de-AT" b="1" dirty="0"/>
              <a:t>Sachliche</a:t>
            </a:r>
            <a:r>
              <a:rPr lang="de-AT" dirty="0"/>
              <a:t> Richtigkeit</a:t>
            </a:r>
          </a:p>
          <a:p>
            <a:pPr lvl="1"/>
            <a:r>
              <a:rPr lang="de-AT" dirty="0"/>
              <a:t>war man zu dieser Ausgabe berechtigt (siehe Voranschlag)</a:t>
            </a:r>
          </a:p>
          <a:p>
            <a:r>
              <a:rPr lang="de-AT" b="1" dirty="0"/>
              <a:t>Rechnerische</a:t>
            </a:r>
            <a:r>
              <a:rPr lang="de-AT" dirty="0"/>
              <a:t> Richtigkeit</a:t>
            </a:r>
          </a:p>
          <a:p>
            <a:pPr lvl="1"/>
            <a:r>
              <a:rPr lang="de-AT" dirty="0"/>
              <a:t>Stückzahl, </a:t>
            </a:r>
          </a:p>
          <a:p>
            <a:pPr lvl="1"/>
            <a:r>
              <a:rPr lang="de-AT" dirty="0"/>
              <a:t>Einzelpreise, </a:t>
            </a:r>
          </a:p>
          <a:p>
            <a:pPr lvl="1"/>
            <a:r>
              <a:rPr lang="de-AT" dirty="0"/>
              <a:t>Steuern bzw. Abgaben, Skontoabzüge</a:t>
            </a:r>
          </a:p>
          <a:p>
            <a:r>
              <a:rPr lang="de-AT" b="1" dirty="0"/>
              <a:t>Vier-Augen-Prinzip</a:t>
            </a:r>
          </a:p>
          <a:p>
            <a:pPr lvl="1"/>
            <a:r>
              <a:rPr lang="de-AT" dirty="0"/>
              <a:t>beim Umgang mit Bargeld</a:t>
            </a:r>
          </a:p>
          <a:p>
            <a:pPr lvl="1"/>
            <a:endParaRPr lang="de-AT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49C5D8F-D97A-400A-9412-19E58820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0466">
            <a:off x="6662209" y="3192758"/>
            <a:ext cx="48101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0502D77-16E9-44CE-9E85-32893930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549D551-41D6-4D87-8037-0490E78E6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99" y="405234"/>
            <a:ext cx="5583238" cy="5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Wozu dient die Prüfung der </a:t>
            </a:r>
            <a:br>
              <a:rPr lang="de-AT" sz="4000" dirty="0"/>
            </a:br>
            <a:r>
              <a:rPr lang="de-AT" sz="4000" dirty="0"/>
              <a:t>sachlichen Richtigkeit?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2074789"/>
            <a:ext cx="10638367" cy="3758853"/>
          </a:xfrm>
        </p:spPr>
        <p:txBody>
          <a:bodyPr/>
          <a:lstStyle/>
          <a:p>
            <a:r>
              <a:rPr lang="de-AT" b="1" dirty="0"/>
              <a:t>Transparenz</a:t>
            </a:r>
            <a:r>
              <a:rPr lang="de-AT" dirty="0"/>
              <a:t> in der Feuerwehr</a:t>
            </a:r>
            <a:br>
              <a:rPr lang="de-AT" dirty="0"/>
            </a:br>
            <a:endParaRPr lang="de-AT" dirty="0"/>
          </a:p>
          <a:p>
            <a:r>
              <a:rPr lang="de-AT" dirty="0"/>
              <a:t>Feststellung </a:t>
            </a:r>
            <a:br>
              <a:rPr lang="de-AT" dirty="0"/>
            </a:br>
            <a:r>
              <a:rPr lang="de-AT" dirty="0"/>
              <a:t>der </a:t>
            </a:r>
            <a:r>
              <a:rPr lang="de-AT" b="1" dirty="0"/>
              <a:t>finanziellen Lage</a:t>
            </a:r>
          </a:p>
        </p:txBody>
      </p:sp>
      <p:pic>
        <p:nvPicPr>
          <p:cNvPr id="9218" name="Picture 2" descr="Kostenlose Vektorgrafiken zum Thema Buchhalter">
            <a:extLst>
              <a:ext uri="{FF2B5EF4-FFF2-40B4-BE49-F238E27FC236}">
                <a16:creationId xmlns:a16="http://schemas.microsoft.com/office/drawing/2014/main" xmlns="" id="{2092689A-9EC5-48B0-9F12-D46946B5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CCC65"/>
              </a:clrFrom>
              <a:clrTo>
                <a:srgbClr val="9CCC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32" y="2562043"/>
            <a:ext cx="4917833" cy="37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Was gehört zur Prüfung der </a:t>
            </a:r>
            <a:br>
              <a:rPr lang="de-AT" sz="4000" dirty="0"/>
            </a:br>
            <a:r>
              <a:rPr lang="de-AT" sz="4000" dirty="0"/>
              <a:t>sachlichen Richtigkeit?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2041789"/>
            <a:ext cx="10638367" cy="4816211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Ordnungsmäßigkeit der Verwendung der Mittel</a:t>
            </a:r>
          </a:p>
          <a:p>
            <a:pPr marL="890588"/>
            <a:r>
              <a:rPr lang="de-AT" dirty="0"/>
              <a:t>sparsam, </a:t>
            </a:r>
          </a:p>
          <a:p>
            <a:pPr marL="1249363"/>
            <a:r>
              <a:rPr lang="de-AT" dirty="0"/>
              <a:t>zweckmäßig, </a:t>
            </a:r>
          </a:p>
          <a:p>
            <a:pPr marL="1608138"/>
            <a:r>
              <a:rPr lang="de-AT" dirty="0"/>
              <a:t>widmungsgemäß und </a:t>
            </a:r>
          </a:p>
          <a:p>
            <a:pPr marL="1966913"/>
            <a:r>
              <a:rPr lang="de-AT" dirty="0"/>
              <a:t>wirtschaftlich</a:t>
            </a:r>
          </a:p>
        </p:txBody>
      </p:sp>
      <p:pic>
        <p:nvPicPr>
          <p:cNvPr id="10242" name="Picture 2" descr="Kostenlose Vektorgrafiken zum Thema Haken">
            <a:extLst>
              <a:ext uri="{FF2B5EF4-FFF2-40B4-BE49-F238E27FC236}">
                <a16:creationId xmlns:a16="http://schemas.microsoft.com/office/drawing/2014/main" xmlns="" id="{8650298B-0875-46A4-89D7-9FEF38B2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02" y="2620503"/>
            <a:ext cx="3424347" cy="32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7DDEA3-E318-4E08-9F20-3ADB38D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3926DBB-DDDF-4342-B1E1-9884B5745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9" y="1403351"/>
            <a:ext cx="10638367" cy="4738690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Heutiges Ziel: optimale Vorbereitung auf </a:t>
            </a:r>
            <a:br>
              <a:rPr lang="de-AT" b="1" dirty="0"/>
            </a:br>
            <a:r>
              <a:rPr lang="de-AT" b="1" dirty="0"/>
              <a:t>Rechnungsprüfung in der eigenen Feuerwehr</a:t>
            </a:r>
          </a:p>
          <a:p>
            <a:endParaRPr lang="de-AT" dirty="0"/>
          </a:p>
          <a:p>
            <a:r>
              <a:rPr lang="de-AT" dirty="0"/>
              <a:t>Wer prüft? Wer darf prüfen?</a:t>
            </a:r>
          </a:p>
          <a:p>
            <a:r>
              <a:rPr lang="de-AT" dirty="0"/>
              <a:t>Funktionsvoraussetzungen für Rechnungsprüfer</a:t>
            </a:r>
          </a:p>
          <a:p>
            <a:r>
              <a:rPr lang="de-AT" dirty="0"/>
              <a:t>Befugnisse und Aufgaben der Rechnungsprüfer</a:t>
            </a:r>
          </a:p>
          <a:p>
            <a:r>
              <a:rPr lang="de-AT" dirty="0"/>
              <a:t>Ziel und Zweck der Rechnungsprüfung</a:t>
            </a:r>
          </a:p>
          <a:p>
            <a:r>
              <a:rPr lang="de-AT" dirty="0"/>
              <a:t>Konkrete Abläufe und Details einer Rechnungsprüfung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F77B52A-5C7D-4ECB-9FBE-BBDC6E38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68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Was gehört zur Prüfung der </a:t>
            </a:r>
            <a:br>
              <a:rPr lang="de-AT" sz="4000" dirty="0"/>
            </a:br>
            <a:r>
              <a:rPr lang="de-AT" sz="4000" dirty="0"/>
              <a:t>sachlichen Richtigkeit?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2041789"/>
            <a:ext cx="10638367" cy="4816211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Korrekte Beleg- und Rechnungsaufbewahrung</a:t>
            </a:r>
          </a:p>
          <a:p>
            <a:r>
              <a:rPr lang="de-AT" dirty="0"/>
              <a:t>Allgemein grundsätzlich mindestens 10 Jahre</a:t>
            </a:r>
          </a:p>
          <a:p>
            <a:r>
              <a:rPr lang="de-AT" dirty="0"/>
              <a:t>Rechnungen für Fahrzeuge und Großgeräte </a:t>
            </a:r>
            <a:br>
              <a:rPr lang="de-AT" dirty="0"/>
            </a:br>
            <a:r>
              <a:rPr lang="de-AT" dirty="0"/>
              <a:t>mind. solange diese im Vermögen </a:t>
            </a:r>
            <a:br>
              <a:rPr lang="de-AT" dirty="0"/>
            </a:br>
            <a:r>
              <a:rPr lang="de-AT" dirty="0"/>
              <a:t>vorhanden sind</a:t>
            </a:r>
          </a:p>
          <a:p>
            <a:r>
              <a:rPr lang="de-AT" dirty="0"/>
              <a:t>Investitionen, Grundstücke, </a:t>
            </a:r>
            <a:br>
              <a:rPr lang="de-AT" dirty="0"/>
            </a:br>
            <a:r>
              <a:rPr lang="de-AT" dirty="0"/>
              <a:t>Verträge dauerhaft</a:t>
            </a:r>
          </a:p>
        </p:txBody>
      </p:sp>
      <p:pic>
        <p:nvPicPr>
          <p:cNvPr id="15362" name="Picture 2" descr="Kostenlose Vektorgrafiken zum Thema Kasten">
            <a:extLst>
              <a:ext uri="{FF2B5EF4-FFF2-40B4-BE49-F238E27FC236}">
                <a16:creationId xmlns:a16="http://schemas.microsoft.com/office/drawing/2014/main" xmlns="" id="{D5A5A979-29EA-4BCC-BC0A-A532B291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33" y="3603670"/>
            <a:ext cx="2632070" cy="237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Was gehört zur Prüfung der </a:t>
            </a:r>
            <a:br>
              <a:rPr lang="de-AT" sz="4000" dirty="0"/>
            </a:br>
            <a:r>
              <a:rPr lang="de-AT" sz="4000" dirty="0"/>
              <a:t>sachlichen Richtigkeit?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1898248"/>
            <a:ext cx="10638367" cy="4368440"/>
          </a:xfrm>
        </p:spPr>
        <p:txBody>
          <a:bodyPr/>
          <a:lstStyle/>
          <a:p>
            <a:r>
              <a:rPr lang="de-AT" b="1" dirty="0"/>
              <a:t>Verbuchung</a:t>
            </a:r>
            <a:r>
              <a:rPr lang="de-AT" dirty="0"/>
              <a:t> der Einnahmen und Ausgaben</a:t>
            </a:r>
          </a:p>
          <a:p>
            <a:pPr marL="809625" lvl="1"/>
            <a:r>
              <a:rPr lang="de-AT" dirty="0"/>
              <a:t>ordnungsgemäß</a:t>
            </a:r>
          </a:p>
          <a:p>
            <a:pPr marL="1168400" lvl="1"/>
            <a:r>
              <a:rPr lang="de-AT" dirty="0"/>
              <a:t>sorgfältig und</a:t>
            </a:r>
          </a:p>
          <a:p>
            <a:pPr marL="1527175" lvl="1"/>
            <a:r>
              <a:rPr lang="de-AT" dirty="0"/>
              <a:t>nachvollziehbar</a:t>
            </a:r>
            <a:br>
              <a:rPr lang="de-AT" dirty="0"/>
            </a:br>
            <a:endParaRPr lang="de-AT" dirty="0"/>
          </a:p>
          <a:p>
            <a:r>
              <a:rPr lang="de-AT" dirty="0"/>
              <a:t>Nachvollziehbare </a:t>
            </a:r>
            <a:r>
              <a:rPr lang="de-AT" b="1" dirty="0"/>
              <a:t>Geldflüsse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(Einnahmen/Ausgaben)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CC5AFFA2-1690-420E-83C2-48ACFA04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6B8BC"/>
              </a:clrFrom>
              <a:clrTo>
                <a:srgbClr val="76B8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494">
            <a:off x="7225397" y="1749851"/>
            <a:ext cx="4723968" cy="4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Sachliche Richtigkeit bei Ausgaben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1450477"/>
            <a:ext cx="10638367" cy="4816211"/>
          </a:xfrm>
        </p:spPr>
        <p:txBody>
          <a:bodyPr/>
          <a:lstStyle/>
          <a:p>
            <a:r>
              <a:rPr lang="de-AT" u="sng" dirty="0"/>
              <a:t>Jede</a:t>
            </a:r>
            <a:r>
              <a:rPr lang="de-AT" dirty="0"/>
              <a:t> Verpflichtung eine Ausgabe zu tätigen, </a:t>
            </a:r>
            <a:br>
              <a:rPr lang="de-AT" dirty="0"/>
            </a:br>
            <a:r>
              <a:rPr lang="de-AT" dirty="0"/>
              <a:t>bedarf im Vorfeld einer </a:t>
            </a:r>
            <a:r>
              <a:rPr lang="de-AT" b="1" dirty="0"/>
              <a:t>Ermächtigung</a:t>
            </a:r>
            <a:r>
              <a:rPr lang="de-AT" dirty="0"/>
              <a:t> (Voranschlag)</a:t>
            </a:r>
          </a:p>
          <a:p>
            <a:pPr lvl="1"/>
            <a:r>
              <a:rPr lang="de-AT" dirty="0"/>
              <a:t>durch die </a:t>
            </a:r>
            <a:r>
              <a:rPr lang="de-AT" b="1" dirty="0"/>
              <a:t>Mitgliederversammlung</a:t>
            </a:r>
            <a:r>
              <a:rPr lang="de-AT" dirty="0"/>
              <a:t> bei Feuerwehren, </a:t>
            </a:r>
            <a:br>
              <a:rPr lang="de-AT" dirty="0"/>
            </a:br>
            <a:r>
              <a:rPr lang="de-AT" dirty="0"/>
              <a:t>vorher Beratung im Rahmen einer Chargensitzung</a:t>
            </a:r>
          </a:p>
          <a:p>
            <a:pPr lvl="1"/>
            <a:r>
              <a:rPr lang="de-AT" dirty="0"/>
              <a:t>durch Abschnittsfeuerwehrkommandanten beim Bezirk</a:t>
            </a:r>
          </a:p>
          <a:p>
            <a:pPr lvl="1"/>
            <a:r>
              <a:rPr lang="de-AT" dirty="0"/>
              <a:t>durch Unterabschnittskommandanten beim Abschnitt </a:t>
            </a:r>
            <a:br>
              <a:rPr lang="de-AT" dirty="0"/>
            </a:br>
            <a:r>
              <a:rPr lang="de-AT" dirty="0"/>
              <a:t>(wenn keine UA → alle FKDT)</a:t>
            </a:r>
          </a:p>
          <a:p>
            <a:r>
              <a:rPr lang="de-AT" dirty="0"/>
              <a:t>Möglichkeit einer „</a:t>
            </a:r>
            <a:r>
              <a:rPr lang="de-AT" b="1" dirty="0"/>
              <a:t>Generalermächtigung</a:t>
            </a:r>
            <a:r>
              <a:rPr lang="de-AT" dirty="0"/>
              <a:t>“ </a:t>
            </a:r>
            <a:br>
              <a:rPr lang="de-AT" dirty="0"/>
            </a:br>
            <a:r>
              <a:rPr lang="de-AT" dirty="0"/>
              <a:t>= Voranschlag (Budget) </a:t>
            </a:r>
          </a:p>
        </p:txBody>
      </p:sp>
    </p:spTree>
    <p:extLst>
      <p:ext uri="{BB962C8B-B14F-4D97-AF65-F5344CB8AC3E}">
        <p14:creationId xmlns:p14="http://schemas.microsoft.com/office/powerpoint/2010/main" val="20219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9" y="413137"/>
            <a:ext cx="10638033" cy="829455"/>
          </a:xfrm>
        </p:spPr>
        <p:txBody>
          <a:bodyPr/>
          <a:lstStyle/>
          <a:p>
            <a:r>
              <a:rPr lang="de-AT" sz="4000" dirty="0"/>
              <a:t>Sachliche Richtigkeit bei Ausgaben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08345" y="1450477"/>
            <a:ext cx="11206716" cy="4816211"/>
          </a:xfrm>
        </p:spPr>
        <p:txBody>
          <a:bodyPr/>
          <a:lstStyle/>
          <a:p>
            <a:r>
              <a:rPr lang="de-AT" dirty="0"/>
              <a:t>Anschaffungen sind </a:t>
            </a:r>
            <a:r>
              <a:rPr lang="de-AT" b="1" dirty="0"/>
              <a:t>im FKDO zu beraten</a:t>
            </a:r>
            <a:r>
              <a:rPr lang="de-AT" dirty="0"/>
              <a:t>, </a:t>
            </a:r>
            <a:br>
              <a:rPr lang="de-AT" dirty="0"/>
            </a:br>
            <a:r>
              <a:rPr lang="de-AT" dirty="0"/>
              <a:t>auch wenn im Voranschlag enthalten!</a:t>
            </a:r>
          </a:p>
          <a:p>
            <a:r>
              <a:rPr lang="de-AT" dirty="0"/>
              <a:t>FKDT darf </a:t>
            </a:r>
            <a:r>
              <a:rPr lang="de-AT" b="1" dirty="0"/>
              <a:t>nur in Ausnahmefällen eigenmächtig </a:t>
            </a:r>
            <a:r>
              <a:rPr lang="de-AT" dirty="0"/>
              <a:t>handeln </a:t>
            </a:r>
          </a:p>
          <a:p>
            <a:pPr lvl="1"/>
            <a:r>
              <a:rPr lang="de-AT" dirty="0"/>
              <a:t>Unvorhergesehenes, Gefahr im Verzug, </a:t>
            </a:r>
          </a:p>
          <a:p>
            <a:pPr lvl="1"/>
            <a:r>
              <a:rPr lang="de-AT" dirty="0"/>
              <a:t>anschließend Bericht in nächster FKDO-Besprechung)</a:t>
            </a:r>
          </a:p>
          <a:p>
            <a:r>
              <a:rPr lang="de-AT" dirty="0"/>
              <a:t>Bei </a:t>
            </a:r>
            <a:r>
              <a:rPr lang="de-AT" b="1" dirty="0"/>
              <a:t>Voranschlagüberschreitung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nachträgliche Genehmigung durch Zustimmung zum Rechnungsabschluss bei dessen Genehmigung </a:t>
            </a:r>
            <a:r>
              <a:rPr lang="de-AT" sz="2400" dirty="0"/>
              <a:t>(Mitgliederversammlung, Abschnitts- bzw. Bezirksfeuerwehrtag)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1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608" y="268759"/>
            <a:ext cx="10972800" cy="734936"/>
          </a:xfrm>
        </p:spPr>
        <p:txBody>
          <a:bodyPr/>
          <a:lstStyle/>
          <a:p>
            <a:r>
              <a:rPr lang="de-DE" sz="4000" dirty="0"/>
              <a:t>Was sind In-sich-Geschäfte?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78817" y="6237290"/>
            <a:ext cx="4724400" cy="287337"/>
          </a:xfrm>
        </p:spPr>
        <p:txBody>
          <a:bodyPr/>
          <a:lstStyle/>
          <a:p>
            <a:r>
              <a:rPr lang="de-AT" dirty="0"/>
              <a:t>FKDT-Fortbildung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18662" y="1329070"/>
            <a:ext cx="10847917" cy="491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Geschäfte mit </a:t>
            </a:r>
            <a:r>
              <a:rPr lang="de-DE" b="1" kern="0" dirty="0"/>
              <a:t>Mitgliedern des FKDO </a:t>
            </a:r>
            <a:r>
              <a:rPr lang="de-DE" kern="0" dirty="0"/>
              <a:t>und deren nahen </a:t>
            </a:r>
            <a:r>
              <a:rPr lang="de-DE" b="1" kern="0" dirty="0"/>
              <a:t>Angehörigen</a:t>
            </a:r>
            <a:r>
              <a:rPr lang="de-DE" kern="0" dirty="0"/>
              <a:t> oder mit Firmen, wo diese Einfluss haben</a:t>
            </a:r>
            <a:br>
              <a:rPr lang="de-DE" kern="0" dirty="0"/>
            </a:br>
            <a:endParaRPr lang="de-DE" kern="0" dirty="0"/>
          </a:p>
          <a:p>
            <a:r>
              <a:rPr lang="de-DE" sz="3200" kern="0" dirty="0"/>
              <a:t>auch ein Geschäft zwischen der </a:t>
            </a:r>
            <a:br>
              <a:rPr lang="de-DE" sz="3200" kern="0" dirty="0"/>
            </a:br>
            <a:r>
              <a:rPr lang="de-DE" sz="3200" kern="0" dirty="0"/>
              <a:t>Feuerwehr und dem </a:t>
            </a:r>
            <a:r>
              <a:rPr lang="de-DE" sz="3200" b="1" kern="0" dirty="0"/>
              <a:t>zuständigem </a:t>
            </a:r>
            <a:br>
              <a:rPr lang="de-DE" sz="3200" b="1" kern="0" dirty="0"/>
            </a:br>
            <a:r>
              <a:rPr lang="de-DE" sz="3200" b="1" kern="0" dirty="0"/>
              <a:t>Sachbearbeiter</a:t>
            </a:r>
            <a:r>
              <a:rPr lang="de-DE" sz="3200" kern="0" dirty="0"/>
              <a:t> oder dessen </a:t>
            </a:r>
            <a:br>
              <a:rPr lang="de-DE" sz="3200" kern="0" dirty="0"/>
            </a:br>
            <a:r>
              <a:rPr lang="de-DE" sz="3200" kern="0" dirty="0"/>
              <a:t>nahen Angehörigen oder Firmen</a:t>
            </a:r>
          </a:p>
        </p:txBody>
      </p:sp>
      <p:pic>
        <p:nvPicPr>
          <p:cNvPr id="13314" name="Picture 2" descr="Kostenlose Vektorgrafiken zum Thema Spiegel">
            <a:extLst>
              <a:ext uri="{FF2B5EF4-FFF2-40B4-BE49-F238E27FC236}">
                <a16:creationId xmlns:a16="http://schemas.microsoft.com/office/drawing/2014/main" xmlns="" id="{FB8505A1-3176-4C3C-B849-FE7AE3807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t="15259" r="14573" b="11291"/>
          <a:stretch/>
        </p:blipFill>
        <p:spPr bwMode="auto">
          <a:xfrm>
            <a:off x="7198164" y="2654580"/>
            <a:ext cx="4306266" cy="337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608" y="268759"/>
            <a:ext cx="10972800" cy="734936"/>
          </a:xfrm>
        </p:spPr>
        <p:txBody>
          <a:bodyPr/>
          <a:lstStyle/>
          <a:p>
            <a:r>
              <a:rPr lang="de-DE" sz="4000" dirty="0"/>
              <a:t>Wie sind In-sich-Geschäfte zu behandeln?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78817" y="6237290"/>
            <a:ext cx="4724400" cy="287337"/>
          </a:xfrm>
        </p:spPr>
        <p:txBody>
          <a:bodyPr/>
          <a:lstStyle/>
          <a:p>
            <a:r>
              <a:rPr lang="de-AT" dirty="0"/>
              <a:t>FKDT-Fortbildung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18662" y="1003695"/>
            <a:ext cx="10847917" cy="52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 dirty="0"/>
              <a:t>Per se nichts Böses</a:t>
            </a:r>
            <a:r>
              <a:rPr lang="de-DE" kern="0" dirty="0"/>
              <a:t>, sollten nur betont genau geprüft werden, um Gerüchten vorzubeugen und Richtigkeit besonders zu bestätigen</a:t>
            </a:r>
          </a:p>
          <a:p>
            <a:r>
              <a:rPr lang="de-DE" kern="0" dirty="0"/>
              <a:t>Sollten </a:t>
            </a:r>
            <a:r>
              <a:rPr lang="de-DE" b="1" kern="0" dirty="0"/>
              <a:t>nicht</a:t>
            </a:r>
            <a:r>
              <a:rPr lang="de-DE" kern="0" dirty="0"/>
              <a:t> bei Stichproben </a:t>
            </a:r>
            <a:r>
              <a:rPr lang="de-DE" b="1" kern="0" dirty="0"/>
              <a:t>unbeachtet</a:t>
            </a:r>
            <a:r>
              <a:rPr lang="de-DE" kern="0" dirty="0"/>
              <a:t> bleiben oder durchfallen</a:t>
            </a:r>
          </a:p>
          <a:p>
            <a:r>
              <a:rPr lang="de-DE" kern="0" dirty="0"/>
              <a:t>Diese Geschäfte müssen einem „</a:t>
            </a:r>
            <a:r>
              <a:rPr lang="de-DE" b="1" kern="0" dirty="0"/>
              <a:t>Fremdvergleich</a:t>
            </a:r>
            <a:r>
              <a:rPr lang="de-DE" kern="0" dirty="0"/>
              <a:t>“ standhalten</a:t>
            </a:r>
          </a:p>
          <a:p>
            <a:r>
              <a:rPr lang="de-DE" kern="0" dirty="0"/>
              <a:t>Gerüchte in der </a:t>
            </a:r>
            <a:r>
              <a:rPr lang="de-DE" b="1" kern="0" dirty="0"/>
              <a:t>Niederschrift</a:t>
            </a:r>
            <a:r>
              <a:rPr lang="de-DE" kern="0" dirty="0"/>
              <a:t> im Bemerkungsfeld vermerken: </a:t>
            </a:r>
            <a:r>
              <a:rPr lang="de-DE" sz="3200" i="1" kern="0" dirty="0"/>
              <a:t>„wurde nachgegangen – sind unbegründet.“</a:t>
            </a:r>
          </a:p>
        </p:txBody>
      </p:sp>
    </p:spTree>
    <p:extLst>
      <p:ext uri="{BB962C8B-B14F-4D97-AF65-F5344CB8AC3E}">
        <p14:creationId xmlns:p14="http://schemas.microsoft.com/office/powerpoint/2010/main" val="39218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608" y="268759"/>
            <a:ext cx="10972800" cy="734936"/>
          </a:xfrm>
        </p:spPr>
        <p:txBody>
          <a:bodyPr/>
          <a:lstStyle/>
          <a:p>
            <a:r>
              <a:rPr lang="de-DE" sz="4000" dirty="0"/>
              <a:t>Beispiele für In-sich-Geschäfte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78817" y="6237290"/>
            <a:ext cx="4724400" cy="287337"/>
          </a:xfrm>
        </p:spPr>
        <p:txBody>
          <a:bodyPr/>
          <a:lstStyle/>
          <a:p>
            <a:r>
              <a:rPr lang="de-AT" dirty="0"/>
              <a:t>FKDT-Fortbildung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18662" y="1329070"/>
            <a:ext cx="10847917" cy="491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3200" b="1" kern="0" dirty="0"/>
              <a:t>Beispiel 1: </a:t>
            </a:r>
            <a:r>
              <a:rPr lang="de-DE" sz="3200" kern="0" dirty="0"/>
              <a:t/>
            </a:r>
            <a:br>
              <a:rPr lang="de-DE" sz="3200" kern="0" dirty="0"/>
            </a:br>
            <a:r>
              <a:rPr lang="de-DE" sz="3200" kern="0" dirty="0"/>
              <a:t>Wein für Feuerwehrfest wird von einer Winzerin bezogen, die Gattin des FKDTSTV ist</a:t>
            </a:r>
            <a:br>
              <a:rPr lang="de-DE" sz="3200" kern="0" dirty="0"/>
            </a:br>
            <a:endParaRPr lang="de-DE" sz="3200" kern="0" dirty="0"/>
          </a:p>
          <a:p>
            <a:r>
              <a:rPr lang="de-DE" sz="3200" b="1" kern="0" dirty="0"/>
              <a:t>Beispiel 2: </a:t>
            </a:r>
            <a:r>
              <a:rPr lang="de-DE" sz="3200" kern="0" dirty="0"/>
              <a:t/>
            </a:r>
            <a:br>
              <a:rPr lang="de-DE" sz="3200" kern="0" dirty="0"/>
            </a:br>
            <a:r>
              <a:rPr lang="de-DE" sz="3200" kern="0" dirty="0"/>
              <a:t>Fahrmeister ist Geschäftsführer oder Werkmeister </a:t>
            </a:r>
            <a:br>
              <a:rPr lang="de-DE" sz="3200" kern="0" dirty="0"/>
            </a:br>
            <a:r>
              <a:rPr lang="de-DE" sz="3200" kern="0" dirty="0"/>
              <a:t>in einer beauftragten Autowerkstätte</a:t>
            </a:r>
          </a:p>
        </p:txBody>
      </p:sp>
    </p:spTree>
    <p:extLst>
      <p:ext uri="{BB962C8B-B14F-4D97-AF65-F5344CB8AC3E}">
        <p14:creationId xmlns:p14="http://schemas.microsoft.com/office/powerpoint/2010/main" val="24786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41" y="335850"/>
            <a:ext cx="10638033" cy="829455"/>
          </a:xfrm>
        </p:spPr>
        <p:txBody>
          <a:bodyPr/>
          <a:lstStyle/>
          <a:p>
            <a:r>
              <a:rPr lang="de-AT" sz="4000" dirty="0"/>
              <a:t>Rechnerische Richtigkeit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335" y="1278529"/>
            <a:ext cx="10638367" cy="4363639"/>
          </a:xfrm>
        </p:spPr>
        <p:txBody>
          <a:bodyPr/>
          <a:lstStyle/>
          <a:p>
            <a:r>
              <a:rPr lang="de-AT" dirty="0"/>
              <a:t>sollte </a:t>
            </a:r>
            <a:r>
              <a:rPr lang="de-AT" b="1" dirty="0"/>
              <a:t>gegeben</a:t>
            </a:r>
            <a:r>
              <a:rPr lang="de-AT" dirty="0"/>
              <a:t> sein</a:t>
            </a:r>
          </a:p>
          <a:p>
            <a:r>
              <a:rPr lang="de-AT" b="1" dirty="0"/>
              <a:t>Stichproben</a:t>
            </a:r>
            <a:r>
              <a:rPr lang="de-AT" dirty="0"/>
              <a:t> nötig</a:t>
            </a:r>
          </a:p>
          <a:p>
            <a:r>
              <a:rPr lang="de-AT" b="1" dirty="0"/>
              <a:t>Saldenbestätigung</a:t>
            </a:r>
          </a:p>
          <a:p>
            <a:pPr lvl="1"/>
            <a:r>
              <a:rPr lang="de-AT" dirty="0"/>
              <a:t>Kontoauszug</a:t>
            </a:r>
          </a:p>
          <a:p>
            <a:pPr lvl="1"/>
            <a:r>
              <a:rPr lang="de-AT" dirty="0"/>
              <a:t>Sparbuch </a:t>
            </a:r>
            <a:br>
              <a:rPr lang="de-AT" dirty="0"/>
            </a:br>
            <a:r>
              <a:rPr lang="de-AT" dirty="0"/>
              <a:t>(nicht nur eine Kopie </a:t>
            </a:r>
            <a:br>
              <a:rPr lang="de-AT" dirty="0"/>
            </a:br>
            <a:r>
              <a:rPr lang="de-AT" dirty="0"/>
              <a:t>aus dem Sparbuch) </a:t>
            </a:r>
            <a:br>
              <a:rPr lang="de-AT" dirty="0"/>
            </a:br>
            <a:r>
              <a:rPr lang="de-AT" dirty="0"/>
              <a:t>in Natura vorlegen lassen!</a:t>
            </a:r>
          </a:p>
        </p:txBody>
      </p:sp>
      <p:pic>
        <p:nvPicPr>
          <p:cNvPr id="11266" name="Picture 2" descr="Kostenlose Vektorgrafiken zum Thema Taschenrechner">
            <a:extLst>
              <a:ext uri="{FF2B5EF4-FFF2-40B4-BE49-F238E27FC236}">
                <a16:creationId xmlns:a16="http://schemas.microsoft.com/office/drawing/2014/main" xmlns="" id="{77F9239D-6195-458F-B455-7878D92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85" y="1531088"/>
            <a:ext cx="3505837" cy="41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79680"/>
            <a:ext cx="10638033" cy="829455"/>
          </a:xfrm>
        </p:spPr>
        <p:txBody>
          <a:bodyPr/>
          <a:lstStyle/>
          <a:p>
            <a:r>
              <a:rPr lang="de-AT" sz="4000" dirty="0"/>
              <a:t>Richtige Zeichnung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95223" y="1458886"/>
            <a:ext cx="10955547" cy="4569773"/>
          </a:xfrm>
        </p:spPr>
        <p:txBody>
          <a:bodyPr/>
          <a:lstStyle/>
          <a:p>
            <a:r>
              <a:rPr lang="de-AT" b="1" dirty="0"/>
              <a:t>Vier-Augen-Prinzip</a:t>
            </a:r>
            <a:r>
              <a:rPr lang="de-AT" dirty="0"/>
              <a:t> ist </a:t>
            </a:r>
            <a:r>
              <a:rPr lang="de-AT" b="1" dirty="0"/>
              <a:t>Grundregel</a:t>
            </a:r>
            <a:r>
              <a:rPr lang="de-AT" dirty="0"/>
              <a:t>, </a:t>
            </a:r>
            <a:br>
              <a:rPr lang="de-AT" dirty="0"/>
            </a:br>
            <a:r>
              <a:rPr lang="de-AT" dirty="0"/>
              <a:t>                                          alles andere ist Ausnahme</a:t>
            </a:r>
            <a:br>
              <a:rPr lang="de-AT" dirty="0"/>
            </a:br>
            <a:endParaRPr lang="de-AT" dirty="0"/>
          </a:p>
          <a:p>
            <a:pPr>
              <a:spcAft>
                <a:spcPts val="800"/>
              </a:spcAft>
            </a:pPr>
            <a:r>
              <a:rPr lang="de-AT" b="1" dirty="0"/>
              <a:t>Mitgliederversammlung</a:t>
            </a:r>
            <a:r>
              <a:rPr lang="de-AT" dirty="0"/>
              <a:t> kann zur Alleinzeichnung ermächtigen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FKDT bis zu bestimmten Betrag (§ 22 Abs.1a NÖ FO)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Mitglied (z.B. Sachbearbeiter) sachlich und betraglich begrenzt</a:t>
            </a:r>
          </a:p>
          <a:p>
            <a:pPr lvl="1">
              <a:spcAft>
                <a:spcPts val="800"/>
              </a:spcAft>
            </a:pPr>
            <a:r>
              <a:rPr lang="de-DE" dirty="0"/>
              <a:t>Beschluss ist vorzulegen und Einhaltung unterliegt Prüfung</a:t>
            </a:r>
          </a:p>
        </p:txBody>
      </p:sp>
    </p:spTree>
    <p:extLst>
      <p:ext uri="{BB962C8B-B14F-4D97-AF65-F5344CB8AC3E}">
        <p14:creationId xmlns:p14="http://schemas.microsoft.com/office/powerpoint/2010/main" val="2283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2226"/>
            <a:ext cx="10638033" cy="774946"/>
          </a:xfrm>
        </p:spPr>
        <p:txBody>
          <a:bodyPr/>
          <a:lstStyle/>
          <a:p>
            <a:r>
              <a:rPr lang="de-AT" sz="4000" dirty="0"/>
              <a:t>Prüfungsbericht der Rechnungsprüfer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355" y="1544128"/>
            <a:ext cx="10638367" cy="4363639"/>
          </a:xfrm>
        </p:spPr>
        <p:txBody>
          <a:bodyPr/>
          <a:lstStyle/>
          <a:p>
            <a:r>
              <a:rPr lang="de-AT" b="1" dirty="0"/>
              <a:t>Bei Feuerwehr </a:t>
            </a:r>
          </a:p>
          <a:p>
            <a:pPr lvl="1"/>
            <a:r>
              <a:rPr lang="de-AT" dirty="0"/>
              <a:t>der Mitgliederversammlung zur Genehmigung vorzulegen</a:t>
            </a:r>
          </a:p>
          <a:p>
            <a:pPr lvl="1"/>
            <a:r>
              <a:rPr lang="de-AT" dirty="0"/>
              <a:t>Mustervorlage im Anhang zur DA 6.1.3</a:t>
            </a:r>
            <a:br>
              <a:rPr lang="de-AT" dirty="0"/>
            </a:br>
            <a:endParaRPr lang="de-AT" sz="1800" dirty="0"/>
          </a:p>
          <a:p>
            <a:r>
              <a:rPr lang="de-AT" b="1" dirty="0"/>
              <a:t>Abschnitt und Bezirk</a:t>
            </a:r>
          </a:p>
          <a:p>
            <a:pPr lvl="1"/>
            <a:r>
              <a:rPr lang="de-AT" dirty="0"/>
              <a:t>dem Abschnitts- bzw. Bezirksfeuerwehrtag </a:t>
            </a:r>
            <a:br>
              <a:rPr lang="de-AT" dirty="0"/>
            </a:br>
            <a:r>
              <a:rPr lang="de-AT" dirty="0"/>
              <a:t>zur Genehmigung vorzulegen</a:t>
            </a:r>
          </a:p>
          <a:p>
            <a:pPr lvl="1"/>
            <a:r>
              <a:rPr lang="de-AT" dirty="0"/>
              <a:t>bis 31. März </a:t>
            </a:r>
            <a:r>
              <a:rPr lang="de-AT" u="sng" dirty="0"/>
              <a:t>im Dienstwege</a:t>
            </a:r>
            <a:r>
              <a:rPr lang="de-AT" dirty="0"/>
              <a:t> dem Landesfeuerwehrkommando vorzulegen</a:t>
            </a:r>
          </a:p>
        </p:txBody>
      </p:sp>
      <p:pic>
        <p:nvPicPr>
          <p:cNvPr id="12290" name="Picture 2" descr="Kostenlose Vektorgrafiken zum Thema Zwischenablage">
            <a:extLst>
              <a:ext uri="{FF2B5EF4-FFF2-40B4-BE49-F238E27FC236}">
                <a16:creationId xmlns:a16="http://schemas.microsoft.com/office/drawing/2014/main" xmlns="" id="{BF91F301-FA49-460F-8BDA-62595695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173">
            <a:off x="8984512" y="2934585"/>
            <a:ext cx="2417494" cy="32389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318324"/>
            <a:ext cx="10638033" cy="829455"/>
          </a:xfrm>
        </p:spPr>
        <p:txBody>
          <a:bodyPr/>
          <a:lstStyle/>
          <a:p>
            <a:r>
              <a:rPr lang="de-AT" sz="4000" dirty="0"/>
              <a:t>Wer prüft?   Wer darf prüfen?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7" y="1147779"/>
            <a:ext cx="10757629" cy="488088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e-AT" dirty="0"/>
              <a:t>Bestellte </a:t>
            </a:r>
            <a:r>
              <a:rPr lang="de-AT" b="1" dirty="0"/>
              <a:t>Rechnungsprüfer</a:t>
            </a:r>
            <a:r>
              <a:rPr lang="de-AT" dirty="0"/>
              <a:t> (mindestens einmal jährlich)</a:t>
            </a:r>
          </a:p>
          <a:p>
            <a:pPr>
              <a:spcAft>
                <a:spcPts val="800"/>
              </a:spcAft>
            </a:pPr>
            <a:r>
              <a:rPr lang="de-AT" dirty="0"/>
              <a:t>Im Zuge der </a:t>
            </a:r>
            <a:r>
              <a:rPr lang="de-AT" b="1" dirty="0"/>
              <a:t>Inspektion</a:t>
            </a:r>
            <a:r>
              <a:rPr lang="de-AT" dirty="0"/>
              <a:t> bei Feuerwehren auf Verwendung der Landesgelder</a:t>
            </a:r>
          </a:p>
          <a:p>
            <a:pPr>
              <a:spcAft>
                <a:spcPts val="800"/>
              </a:spcAft>
            </a:pPr>
            <a:r>
              <a:rPr lang="de-AT" b="1" dirty="0"/>
              <a:t>Externe</a:t>
            </a:r>
            <a:r>
              <a:rPr lang="de-AT" dirty="0"/>
              <a:t> Rechnungsprüfer im Anlassfall</a:t>
            </a:r>
          </a:p>
          <a:p>
            <a:pPr>
              <a:spcAft>
                <a:spcPts val="800"/>
              </a:spcAft>
            </a:pPr>
            <a:r>
              <a:rPr lang="de-AT" b="1" dirty="0"/>
              <a:t>Finanzausschuss</a:t>
            </a:r>
            <a:r>
              <a:rPr lang="de-AT" dirty="0"/>
              <a:t> des LFKDO die Gebarung der Bezirke und Abschnitte (und Unterabschnitte)</a:t>
            </a:r>
          </a:p>
          <a:p>
            <a:pPr>
              <a:spcAft>
                <a:spcPts val="800"/>
              </a:spcAft>
            </a:pPr>
            <a:r>
              <a:rPr lang="de-AT" b="1" dirty="0"/>
              <a:t>Bezirksfeuerwehrkommandant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die Gebarung der Abschnitte</a:t>
            </a:r>
          </a:p>
        </p:txBody>
      </p:sp>
    </p:spTree>
    <p:extLst>
      <p:ext uri="{BB962C8B-B14F-4D97-AF65-F5344CB8AC3E}">
        <p14:creationId xmlns:p14="http://schemas.microsoft.com/office/powerpoint/2010/main" val="2236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E17AF3-AFB1-4F23-8568-04241FAD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7200" dirty="0"/>
              <a:t>Fragen und Diskussion</a:t>
            </a:r>
          </a:p>
        </p:txBody>
      </p:sp>
      <p:pic>
        <p:nvPicPr>
          <p:cNvPr id="2050" name="Picture 2" descr="Kostenlose Illustrationen zum Thema Machen">
            <a:extLst>
              <a:ext uri="{FF2B5EF4-FFF2-40B4-BE49-F238E27FC236}">
                <a16:creationId xmlns:a16="http://schemas.microsoft.com/office/drawing/2014/main" xmlns="" id="{516908E8-09E9-4B6B-B51D-139FB2CA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05" y="1705345"/>
            <a:ext cx="6223590" cy="41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318324"/>
            <a:ext cx="10638033" cy="829455"/>
          </a:xfrm>
        </p:spPr>
        <p:txBody>
          <a:bodyPr/>
          <a:lstStyle/>
          <a:p>
            <a:r>
              <a:rPr lang="de-AT" sz="4000" dirty="0"/>
              <a:t>Wer prüft?   Wer darf prüfen?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667" y="1147779"/>
            <a:ext cx="10757629" cy="488088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e-AT" dirty="0"/>
              <a:t>Organe der </a:t>
            </a:r>
            <a:r>
              <a:rPr lang="de-AT" b="1" dirty="0"/>
              <a:t>Gemeinde</a:t>
            </a:r>
            <a:r>
              <a:rPr lang="de-AT" dirty="0"/>
              <a:t> (z.B. Prüfungsausschuss), </a:t>
            </a:r>
            <a:br>
              <a:rPr lang="de-AT" dirty="0"/>
            </a:br>
            <a:r>
              <a:rPr lang="de-AT" dirty="0"/>
              <a:t>nur hinsichtlich der Gelder der Gemeinde auf bestimmungsgemäße Verwendung </a:t>
            </a:r>
          </a:p>
          <a:p>
            <a:pPr>
              <a:spcAft>
                <a:spcPts val="800"/>
              </a:spcAft>
            </a:pPr>
            <a:r>
              <a:rPr lang="de-AT" b="1" dirty="0"/>
              <a:t>Landesregierung</a:t>
            </a:r>
            <a:r>
              <a:rPr lang="de-AT" dirty="0"/>
              <a:t> bei Feuerwehren und Abschnitten/Bezirken auf Verwendung von Landesgelder</a:t>
            </a:r>
          </a:p>
          <a:p>
            <a:pPr>
              <a:spcAft>
                <a:spcPts val="800"/>
              </a:spcAft>
            </a:pPr>
            <a:r>
              <a:rPr lang="de-AT" b="1" dirty="0"/>
              <a:t>Landesrechnungshof</a:t>
            </a:r>
            <a:r>
              <a:rPr lang="de-AT" dirty="0"/>
              <a:t>: Gebarung der Abschnitte und Bezirke, da dies immer Landesgelder sind</a:t>
            </a:r>
          </a:p>
          <a:p>
            <a:pPr>
              <a:spcAft>
                <a:spcPts val="800"/>
              </a:spcAft>
            </a:pPr>
            <a:r>
              <a:rPr lang="de-AT" b="1" dirty="0"/>
              <a:t>Disziplinarbehörde/Staatsanwaltschaft</a:t>
            </a:r>
            <a:r>
              <a:rPr lang="de-AT" dirty="0"/>
              <a:t> im Extremfall   </a:t>
            </a:r>
          </a:p>
        </p:txBody>
      </p:sp>
    </p:spTree>
    <p:extLst>
      <p:ext uri="{BB962C8B-B14F-4D97-AF65-F5344CB8AC3E}">
        <p14:creationId xmlns:p14="http://schemas.microsoft.com/office/powerpoint/2010/main" val="20191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Funktionsvoraussetzungen </a:t>
            </a:r>
            <a:br>
              <a:rPr lang="de-DE" dirty="0"/>
            </a:br>
            <a:r>
              <a:rPr lang="de-DE" dirty="0"/>
              <a:t>für Rechnungsprüfer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775647"/>
            <a:ext cx="10847917" cy="455708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gemäß § 50 NÖ FO:</a:t>
            </a:r>
          </a:p>
          <a:p>
            <a:r>
              <a:rPr lang="de-DE" dirty="0"/>
              <a:t>mindestens </a:t>
            </a:r>
            <a:r>
              <a:rPr lang="de-DE" b="1" dirty="0"/>
              <a:t>21 Jahre </a:t>
            </a:r>
            <a:r>
              <a:rPr lang="de-DE" dirty="0"/>
              <a:t>alt, </a:t>
            </a:r>
          </a:p>
          <a:p>
            <a:r>
              <a:rPr lang="de-DE" dirty="0"/>
              <a:t>mit </a:t>
            </a:r>
            <a:r>
              <a:rPr lang="de-DE" b="1" dirty="0"/>
              <a:t>wirtschaftlichen Abläufen </a:t>
            </a:r>
            <a:r>
              <a:rPr lang="de-DE" dirty="0"/>
              <a:t>vertraut sein und </a:t>
            </a:r>
          </a:p>
          <a:p>
            <a:r>
              <a:rPr lang="de-DE" dirty="0"/>
              <a:t>Erfahrung auf dem Gebiet des </a:t>
            </a:r>
            <a:r>
              <a:rPr lang="de-DE" b="1" dirty="0"/>
              <a:t>Rechnungswesens</a:t>
            </a:r>
            <a:r>
              <a:rPr lang="de-DE" dirty="0"/>
              <a:t> </a:t>
            </a:r>
            <a:br>
              <a:rPr lang="de-DE" dirty="0"/>
            </a:br>
            <a:endParaRPr lang="de-DE" sz="1800" dirty="0"/>
          </a:p>
          <a:p>
            <a:pPr marL="0" indent="0">
              <a:buNone/>
            </a:pPr>
            <a:r>
              <a:rPr lang="de-DE" dirty="0"/>
              <a:t>gemäß DA 1.1.7 (Modulvoraussetzungen):</a:t>
            </a:r>
          </a:p>
          <a:p>
            <a:r>
              <a:rPr lang="de-DE" b="1" dirty="0"/>
              <a:t>Abschluss Truppmann </a:t>
            </a:r>
            <a:r>
              <a:rPr lang="de-DE" dirty="0"/>
              <a:t>als Nachweis über die Grundkenntnisse des Feuerwehrwesens zu erbringen.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80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C783B2-E845-43B0-A909-0D98CEE9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Befugnisse der Rechnungsprüfer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16001B6-D07D-4B6D-A32A-4533608C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Leiter des Verwaltungsdienstes hat den Rechnungsprüfern </a:t>
            </a:r>
            <a:r>
              <a:rPr lang="de-DE" b="1" dirty="0"/>
              <a:t>über Verlangen jederzeit Einsicht </a:t>
            </a:r>
            <a:r>
              <a:rPr lang="de-DE" dirty="0"/>
              <a:t>in alle Kassaunterlagen zu geben und alle gewünschten Auskünfte zu erteilen.</a:t>
            </a:r>
          </a:p>
          <a:p>
            <a:endParaRPr lang="de-DE" dirty="0"/>
          </a:p>
          <a:p>
            <a:r>
              <a:rPr lang="de-DE" dirty="0"/>
              <a:t>Alle Aufzeichnungen können von den Rechnungsprüfern </a:t>
            </a:r>
            <a:r>
              <a:rPr lang="de-DE" b="1" dirty="0"/>
              <a:t>mehrmals im Jahr geprüft </a:t>
            </a:r>
            <a:r>
              <a:rPr lang="de-DE" dirty="0"/>
              <a:t>werden, jedoch ist mindestens eine Überprüfung im Jahr durchzuführen.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29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F64AB3-BBCE-40A2-AC19-003947A3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der Rechnungsprüfer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EE82A1-D2AA-4E78-859A-033EC25CB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b="1" dirty="0"/>
              <a:t>Laufende Prüfung der Belege </a:t>
            </a:r>
          </a:p>
          <a:p>
            <a:pPr marL="808038"/>
            <a:r>
              <a:rPr lang="de-DE" dirty="0"/>
              <a:t>auf ihre sachliche Richtigkeit</a:t>
            </a:r>
          </a:p>
          <a:p>
            <a:pPr marL="808038"/>
            <a:r>
              <a:rPr lang="de-DE" dirty="0"/>
              <a:t>auf ihre rechnerische Richtigkeit und </a:t>
            </a:r>
          </a:p>
          <a:p>
            <a:pPr marL="808038"/>
            <a:r>
              <a:rPr lang="de-DE" dirty="0"/>
              <a:t>auf die Auszahlungsanweisungen des Feuerwehrkommandanten</a:t>
            </a:r>
          </a:p>
          <a:p>
            <a:pPr marL="457200" indent="-457200">
              <a:buAutoNum type="arabicPeriod" startAt="2"/>
            </a:pPr>
            <a:endParaRPr lang="de-DE" dirty="0"/>
          </a:p>
        </p:txBody>
      </p:sp>
      <p:pic>
        <p:nvPicPr>
          <p:cNvPr id="4098" name="Picture 2" descr="Kostenlose Vektorgrafiken zum Thema Rechnung">
            <a:extLst>
              <a:ext uri="{FF2B5EF4-FFF2-40B4-BE49-F238E27FC236}">
                <a16:creationId xmlns:a16="http://schemas.microsoft.com/office/drawing/2014/main" xmlns="" id="{DBB26B34-C0CC-41C1-8F60-8982FF1E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31" y="1903227"/>
            <a:ext cx="4284921" cy="42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F64AB3-BBCE-40A2-AC19-003947A3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der Rechnungsprüfer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EE82A1-D2AA-4E78-859A-033EC25C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30946"/>
            <a:ext cx="10847917" cy="4546600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de-DE" b="1" dirty="0"/>
              <a:t>Kontrolle, ob die konkreten Anschaffungen </a:t>
            </a:r>
          </a:p>
          <a:p>
            <a:pPr marL="808038"/>
            <a:r>
              <a:rPr lang="de-DE" dirty="0"/>
              <a:t>im Voranschlag gedeckt sind und </a:t>
            </a:r>
          </a:p>
          <a:p>
            <a:pPr marL="808038"/>
            <a:r>
              <a:rPr lang="de-DE" dirty="0"/>
              <a:t>ob eine vorherige Beratung im FKDO erfolgt ist, </a:t>
            </a:r>
          </a:p>
          <a:p>
            <a:pPr marL="0" indent="0">
              <a:buNone/>
            </a:pPr>
            <a:r>
              <a:rPr lang="de-DE" b="1" dirty="0"/>
              <a:t>3. Kontrolle der Abwicklung der Geldgebarung,</a:t>
            </a:r>
          </a:p>
          <a:p>
            <a:pPr marL="808038"/>
            <a:r>
              <a:rPr lang="de-DE" dirty="0"/>
              <a:t>insbesondere auf die Zulässigkeit, </a:t>
            </a:r>
          </a:p>
          <a:p>
            <a:pPr marL="808038"/>
            <a:r>
              <a:rPr lang="de-DE" dirty="0"/>
              <a:t>auf die Einhaltung der Kollektivzeichnung und </a:t>
            </a:r>
          </a:p>
          <a:p>
            <a:pPr marL="808038"/>
            <a:r>
              <a:rPr lang="de-DE" dirty="0"/>
              <a:t>ob die vorhandenen Geldbestände mit den Aufzeichnungen übereinstimmen</a:t>
            </a:r>
          </a:p>
        </p:txBody>
      </p:sp>
    </p:spTree>
    <p:extLst>
      <p:ext uri="{BB962C8B-B14F-4D97-AF65-F5344CB8AC3E}">
        <p14:creationId xmlns:p14="http://schemas.microsoft.com/office/powerpoint/2010/main" val="12405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01418D-A5F5-4954-800A-9D3069E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22124"/>
            <a:ext cx="10972800" cy="1143000"/>
          </a:xfrm>
        </p:spPr>
        <p:txBody>
          <a:bodyPr/>
          <a:lstStyle/>
          <a:p>
            <a:r>
              <a:rPr lang="de-DE" dirty="0"/>
              <a:t>Aufgaben der Rechnungsprüfer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12F5976-60DC-43D8-9A4B-52FC0BD5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01476"/>
            <a:ext cx="10847917" cy="489097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 4. Überprüfung der Vollständigkeit der Buchhaltung</a:t>
            </a:r>
            <a:br>
              <a:rPr lang="de-DE" b="1" dirty="0"/>
            </a:br>
            <a:r>
              <a:rPr lang="de-DE" b="1" dirty="0"/>
              <a:t>      und der Inventaraufzeichnungen</a:t>
            </a:r>
          </a:p>
          <a:p>
            <a:pPr marL="627063" indent="0">
              <a:buNone/>
            </a:pPr>
            <a:r>
              <a:rPr lang="de-DE" sz="2400" i="1" dirty="0"/>
              <a:t>Inventar (Fahrzeuge, Geräte, Schutzbekleidung, Ausrüstung etc.) mit Einzelwert über € 400,00 ist im Inventarverzeichnis zu führen. Dieses hat zumindest folgende Daten zu beinhalten: </a:t>
            </a:r>
          </a:p>
          <a:p>
            <a:pPr marL="1084263" indent="-457200"/>
            <a:r>
              <a:rPr lang="de-DE" sz="2400" i="1" dirty="0"/>
              <a:t>Menge, </a:t>
            </a:r>
          </a:p>
          <a:p>
            <a:pPr marL="1084263" indent="-457200"/>
            <a:r>
              <a:rPr lang="de-DE" sz="2400" i="1" dirty="0"/>
              <a:t>Gegenstand, </a:t>
            </a:r>
          </a:p>
          <a:p>
            <a:pPr marL="1084263" indent="-457200"/>
            <a:r>
              <a:rPr lang="de-DE" sz="2400" i="1" dirty="0"/>
              <a:t>Typenbezeichnung, </a:t>
            </a:r>
          </a:p>
          <a:p>
            <a:pPr marL="1084263" indent="-457200"/>
            <a:r>
              <a:rPr lang="de-DE" sz="2400" i="1" dirty="0"/>
              <a:t>Serien- bzw. Gerätenummer (wenn vorhanden), </a:t>
            </a:r>
          </a:p>
          <a:p>
            <a:pPr marL="1084263" indent="-457200"/>
            <a:r>
              <a:rPr lang="de-DE" sz="2400" i="1" dirty="0"/>
              <a:t>Anschaffungsdatum, </a:t>
            </a:r>
          </a:p>
          <a:p>
            <a:pPr marL="1084263" indent="-457200"/>
            <a:r>
              <a:rPr lang="de-DE" sz="2400" i="1" dirty="0"/>
              <a:t>Lager- bzw. Standort (Person)</a:t>
            </a:r>
          </a:p>
          <a:p>
            <a:pPr marL="0" indent="0">
              <a:buNone/>
            </a:pPr>
            <a:endParaRPr lang="de-AT" sz="4400" dirty="0"/>
          </a:p>
        </p:txBody>
      </p:sp>
      <p:pic>
        <p:nvPicPr>
          <p:cNvPr id="5122" name="Picture 2" descr="Kostenlose Vektorgrafiken zum Thema Feuerwehrauto">
            <a:extLst>
              <a:ext uri="{FF2B5EF4-FFF2-40B4-BE49-F238E27FC236}">
                <a16:creationId xmlns:a16="http://schemas.microsoft.com/office/drawing/2014/main" xmlns="" id="{D55DC2F0-23A7-45AC-AFD2-3C07727B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37" y="4031511"/>
            <a:ext cx="2795880" cy="20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Benutzerdefiniert</PresentationFormat>
  <Paragraphs>214</Paragraphs>
  <Slides>30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Standarddesign</vt:lpstr>
      <vt:lpstr>PowerPoint-Präsentation</vt:lpstr>
      <vt:lpstr>Überblick</vt:lpstr>
      <vt:lpstr>Wer prüft?   Wer darf prüfen?</vt:lpstr>
      <vt:lpstr>Wer prüft?   Wer darf prüfen?</vt:lpstr>
      <vt:lpstr>Funktionsvoraussetzungen  für Rechnungsprüfer</vt:lpstr>
      <vt:lpstr>Befugnisse der Rechnungsprüfer</vt:lpstr>
      <vt:lpstr>Aufgaben der Rechnungsprüfer</vt:lpstr>
      <vt:lpstr>Aufgaben der Rechnungsprüfer</vt:lpstr>
      <vt:lpstr>Aufgaben der Rechnungsprüfer</vt:lpstr>
      <vt:lpstr>Aufgaben der Rechnungsprüfer</vt:lpstr>
      <vt:lpstr>Ziel der Rechnungsprüfung</vt:lpstr>
      <vt:lpstr>Ziel der Rechnungsprüfung</vt:lpstr>
      <vt:lpstr>Vor der Prüfung</vt:lpstr>
      <vt:lpstr>Vor der Prüfung</vt:lpstr>
      <vt:lpstr>Was ist zu prüfen!</vt:lpstr>
      <vt:lpstr>Was ist zu prüfen!</vt:lpstr>
      <vt:lpstr>PowerPoint-Präsentation</vt:lpstr>
      <vt:lpstr>Wozu dient die Prüfung der  sachlichen Richtigkeit?</vt:lpstr>
      <vt:lpstr>Was gehört zur Prüfung der  sachlichen Richtigkeit?</vt:lpstr>
      <vt:lpstr>Was gehört zur Prüfung der  sachlichen Richtigkeit?</vt:lpstr>
      <vt:lpstr>Was gehört zur Prüfung der  sachlichen Richtigkeit?</vt:lpstr>
      <vt:lpstr>Sachliche Richtigkeit bei Ausgaben</vt:lpstr>
      <vt:lpstr>Sachliche Richtigkeit bei Ausgaben</vt:lpstr>
      <vt:lpstr>Was sind In-sich-Geschäfte?</vt:lpstr>
      <vt:lpstr>Wie sind In-sich-Geschäfte zu behandeln?</vt:lpstr>
      <vt:lpstr>Beispiele für In-sich-Geschäfte</vt:lpstr>
      <vt:lpstr>Rechnerische Richtigkeit</vt:lpstr>
      <vt:lpstr>Richtige Zeichnung</vt:lpstr>
      <vt:lpstr>Prüfungsbericht der Rechnungsprüfer</vt:lpstr>
      <vt:lpstr>Fragen und Diskussion</vt:lpstr>
    </vt:vector>
  </TitlesOfParts>
  <Manager>Johann Schönbäck</Manager>
  <Company>NÖ Landesfeuerwehrverband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Umgang mit fremden Geldern, Einsatzverr</dc:subject>
  <dc:creator>Johann-Rudolf Schönbäck (LFK NÖ)</dc:creator>
  <cp:lastModifiedBy>6903</cp:lastModifiedBy>
  <cp:revision>87</cp:revision>
  <dcterms:created xsi:type="dcterms:W3CDTF">2018-04-04T12:31:49Z</dcterms:created>
  <dcterms:modified xsi:type="dcterms:W3CDTF">2023-04-21T15:39:09Z</dcterms:modified>
</cp:coreProperties>
</file>