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55"/>
  </p:notesMasterIdLst>
  <p:handoutMasterIdLst>
    <p:handoutMasterId r:id="rId56"/>
  </p:handoutMasterIdLst>
  <p:sldIdLst>
    <p:sldId id="258" r:id="rId3"/>
    <p:sldId id="257" r:id="rId4"/>
    <p:sldId id="275" r:id="rId5"/>
    <p:sldId id="264" r:id="rId6"/>
    <p:sldId id="282" r:id="rId7"/>
    <p:sldId id="283" r:id="rId8"/>
    <p:sldId id="276" r:id="rId9"/>
    <p:sldId id="277" r:id="rId10"/>
    <p:sldId id="278" r:id="rId11"/>
    <p:sldId id="284" r:id="rId12"/>
    <p:sldId id="285" r:id="rId13"/>
    <p:sldId id="286" r:id="rId14"/>
    <p:sldId id="287" r:id="rId15"/>
    <p:sldId id="324" r:id="rId16"/>
    <p:sldId id="325" r:id="rId17"/>
    <p:sldId id="326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28" r:id="rId31"/>
    <p:sldId id="327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FC"/>
    <a:srgbClr val="FFED00"/>
    <a:srgbClr val="0075B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8721" autoAdjust="0"/>
  </p:normalViewPr>
  <p:slideViewPr>
    <p:cSldViewPr snapToGrid="0">
      <p:cViewPr varScale="1">
        <p:scale>
          <a:sx n="58" d="100"/>
          <a:sy n="58" d="100"/>
        </p:scale>
        <p:origin x="-78" y="-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383EC05B-C257-4E2F-BDE9-DD7773BD099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45F45EE1-0107-4A3E-A6E9-B1309CC54A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03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CA172FC3-D5F6-4688-82AA-2E4F5FB4315B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A15D170E-8257-4E5E-B908-D3905A1AE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86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e122.at/service/downloads-und-formulare/formular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-module.noe122.at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59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4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Beantragung beim LKDO</a:t>
            </a:r>
            <a:r>
              <a:rPr lang="de-DE" baseline="0" dirty="0"/>
              <a:t> mittels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/>
              <a:t>Antragsformular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/>
              <a:t>2 Passfotos und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/>
              <a:t>einer Kopie des zivilen Führerscheines (Vorder- und Rückseite!)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Eintragung durch LFKDO im FDISK unter „Feuerwehrführerscheine“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Zusendung des Feuerwehrführerscheines erfolgt anschl. per Post an die FW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bei Abhandenkommen des Feuerwehrführerscheines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Neue Beantragung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Diebstahls- oder Verlustanzeige muss beigelegt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Alle Infos auf der Homepage (mit dem FDISK Zugang einloggen!)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>
                <a:hlinkClick r:id="rId3"/>
              </a:rPr>
              <a:t>https://www.noe122.at/service/downloads-und-formulare/formulare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36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22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59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4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634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028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524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09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73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663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015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414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47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669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Teilnehmer am Modul „Arbeiten in der Einsatzleitung“ (NRD20)</a:t>
            </a:r>
            <a:r>
              <a:rPr lang="de-DE" dirty="0">
                <a:sym typeface="Wingdings" panose="05000000000000000000" pitchFamily="2" charset="2"/>
              </a:rPr>
              <a:t> sollen nach Möglichkeit schon „Einsatzerfahrung“ mitbringen.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840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e-</a:t>
            </a:r>
            <a:r>
              <a:rPr lang="de-DE" dirty="0" err="1">
                <a:sym typeface="Wingdings" panose="05000000000000000000" pitchFamily="2" charset="2"/>
              </a:rPr>
              <a:t>learning</a:t>
            </a:r>
            <a:r>
              <a:rPr lang="de-DE" dirty="0">
                <a:sym typeface="Wingdings" panose="05000000000000000000" pitchFamily="2" charset="2"/>
              </a:rPr>
              <a:t> – Modul: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Variante</a:t>
            </a:r>
            <a:r>
              <a:rPr lang="de-DE" baseline="0" dirty="0">
                <a:sym typeface="Wingdings" panose="05000000000000000000" pitchFamily="2" charset="2"/>
              </a:rPr>
              <a:t> 1 – Mitglied hat bereits einen @feuerwehr.gv.at User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>
                <a:sym typeface="Wingdings" panose="05000000000000000000" pitchFamily="2" charset="2"/>
              </a:rPr>
              <a:t>keine weiteren Aktionen erforderlich  Teilnehmerinformation und Info über die Kurseinschreibung wird unmittelbar nach Anmeldung zum e-Modul an das Mitglied übermittelt (Teilnehmerinformation erhält zusätzlich auch die FW)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>
                <a:sym typeface="Wingdings" panose="05000000000000000000" pitchFamily="2" charset="2"/>
              </a:rPr>
              <a:t>Mitglied kann sich anschl. auf der e-</a:t>
            </a:r>
            <a:r>
              <a:rPr lang="de-DE" baseline="0" dirty="0" err="1">
                <a:sym typeface="Wingdings" panose="05000000000000000000" pitchFamily="2" charset="2"/>
              </a:rPr>
              <a:t>learning</a:t>
            </a:r>
            <a:r>
              <a:rPr lang="de-DE" baseline="0" dirty="0">
                <a:sym typeface="Wingdings" panose="05000000000000000000" pitchFamily="2" charset="2"/>
              </a:rPr>
              <a:t> Plattform </a:t>
            </a:r>
            <a:r>
              <a:rPr lang="de-DE" u="sng" dirty="0">
                <a:hlinkClick r:id="rId3"/>
              </a:rPr>
              <a:t>https://e-module.noe122.at</a:t>
            </a:r>
            <a:r>
              <a:rPr lang="de-DE" u="sng" baseline="0" dirty="0"/>
              <a:t> </a:t>
            </a:r>
            <a:r>
              <a:rPr lang="de-DE" u="none" baseline="0" dirty="0"/>
              <a:t>mit den @feuerwehr.gv.at Zugangsdaten anmelden</a:t>
            </a:r>
            <a:endParaRPr lang="de-DE" baseline="0" dirty="0">
              <a:sym typeface="Wingdings" panose="05000000000000000000" pitchFamily="2" charset="2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aseline="0" dirty="0">
                <a:sym typeface="Wingdings" panose="05000000000000000000" pitchFamily="2" charset="2"/>
              </a:rPr>
              <a:t>Variante 2 – Mitglied hat noch keinen @feuerwehr.gv.at User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zuweisen der Funktion "Benutzer auf Feuerwehr.gv.at" im Dienstpostenplan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spätestens 24 h nach der Zuweisung wird für das Mitglied ein @feuerwehr.gv.at Account angelegt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Mitglied kann sich ab jetzt auf der E-Module Seite anmelden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 erhalt der Zugangsdaten kann das Mitglied zum E-Modul angemeldet werden (siehe Variante 1)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u="none" baseline="0" dirty="0">
                <a:sym typeface="Wingdings" panose="05000000000000000000" pitchFamily="2" charset="2"/>
              </a:rPr>
              <a:t>Variante 3 – Mitglied hatte bereits einen @feuerwehr.gv.at User -&gt; Zugangsdaten sind allerdings nicht mehr bekannt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u="none" baseline="0" dirty="0">
                <a:sym typeface="Wingdings" panose="05000000000000000000" pitchFamily="2" charset="2"/>
              </a:rPr>
              <a:t>Die Feuerwehr (Instanz) übermittelt E-Mail an support@feuerwehr.gv.at mit dem Ersuchen um Zurücksetzung der Zugangsdaten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u="none" baseline="0" dirty="0">
                <a:sym typeface="Wingdings" panose="05000000000000000000" pitchFamily="2" charset="2"/>
              </a:rPr>
              <a:t>Übermittlung der aktualisierten Zugangsdaten erfolgt anschl. an die Feuerwehr</a:t>
            </a:r>
            <a:endParaRPr lang="de-DE" baseline="0" dirty="0">
              <a:sym typeface="Wingdings" panose="05000000000000000000" pitchFamily="2" charset="2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de-DE" baseline="0" dirty="0"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223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47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31BA3B-0A89-D5E7-D4DF-70CDBEBC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C00CD1BB-D04B-60C2-ACB6-44EB669ED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5DA9CD38-C733-45EA-7963-88A99ACD4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38D6B9B0-2C0D-DA91-98D5-067C01EE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00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E08BBB-F78B-57CA-52F4-99E19B903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CE80A785-25E7-3D52-6A40-2FD729ECE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D66D34E6-F74A-F1FC-19AA-CC54427F9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C2C8A6E8-89E6-4875-F62A-75D6AB4E0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6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87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Teilnehmer sollen darauf aufmerksam gemacht werden,</a:t>
            </a:r>
            <a:r>
              <a:rPr lang="de-DE" baseline="0" dirty="0"/>
              <a:t> dass Uniformen bzw. Uniformteile dem Zweck und den geltenden Vorschriften entsprechend, verwendet und getragen werden sollen – z.B.:</a:t>
            </a:r>
          </a:p>
          <a:p>
            <a:endParaRPr lang="de-DE" baseline="0" dirty="0"/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de-DE" baseline="0" dirty="0"/>
              <a:t>Dienstbluse braun nicht offen tragen / nie ohne Krawatte (bei Kombination mit Dienstbluse braun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de-DE" baseline="0" dirty="0"/>
              <a:t>Hemd / Poloshirt nicht frei tragen (immer in die Hose/in den Rock)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de-DE" baseline="0" dirty="0"/>
              <a:t>keine Kombination von Uniformteilen mit sonstiger Kleidung</a:t>
            </a:r>
          </a:p>
          <a:p>
            <a:pPr marL="656984" lvl="1" indent="-179178">
              <a:buFont typeface="Arial" panose="020B0604020202020204" pitchFamily="34" charset="0"/>
              <a:buChar char="•"/>
            </a:pPr>
            <a:r>
              <a:rPr lang="de-DE" baseline="0" dirty="0"/>
              <a:t>z.B. Poloshirt dunkelblau mit Lederhose</a:t>
            </a:r>
          </a:p>
          <a:p>
            <a:pPr marL="656984" lvl="1" indent="-179178">
              <a:buFont typeface="Arial" panose="020B0604020202020204" pitchFamily="34" charset="0"/>
              <a:buChar char="•"/>
            </a:pPr>
            <a:r>
              <a:rPr lang="de-DE" baseline="0" dirty="0"/>
              <a:t>z.B. Poloshirt dunkelblau mit Jeanshose</a:t>
            </a:r>
          </a:p>
          <a:p>
            <a:pPr marL="656984" lvl="1" indent="-179178">
              <a:buFont typeface="Arial" panose="020B0604020202020204" pitchFamily="34" charset="0"/>
              <a:buChar char="•"/>
            </a:pPr>
            <a:r>
              <a:rPr lang="de-DE" baseline="0" dirty="0"/>
              <a:t>…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de-DE" dirty="0"/>
              <a:t>keine „Spaßdienstgrade“ (Bierglas, Kochlöffel,…) auf</a:t>
            </a:r>
            <a:r>
              <a:rPr lang="de-DE" baseline="0" dirty="0"/>
              <a:t> Uniformteilen tragen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482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50025F-19CA-CCC9-AD98-458D5681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99376400-40AD-1AD8-50CC-CDBDF0FFB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84DE6E82-7CA8-3F85-3155-68FEE66D3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9F4FF7E-FDE9-51B2-A3CD-5F9A7C12C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45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DF6250-03BE-A9C0-B02C-845B5A76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CD4730CE-AD15-1131-8072-1813F1333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240347B8-AA1E-CAD5-DC9C-2241956CD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632EE2-E374-0842-DA67-7EFED9A2FE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487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186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32C3AE-5C2D-B80E-74FE-A79E8922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F8AD43B1-BC11-F2D6-6180-B8E2F0D08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A7BF45CC-044E-C7F6-EE2F-1D79715AF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8B40CFC-F79C-4E82-AF96-D195B49DEB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9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D1A1FE-7211-B19E-42F4-3C5C5950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64DA0E0F-F234-972A-36FB-7E3F87D33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8358C786-6D3B-8FF0-0A50-1D4B25E6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16AFEA29-3E18-498A-C172-F1FD81096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16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633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33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318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3AC639-61C2-AAF7-BA7F-79301F64F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F2D6F550-E46B-AF11-DF63-F87EC6EF1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3DCE6ABB-2F4E-AFB2-8848-A7DA4513F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2CA061C8-3870-A441-49B5-E40E71733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505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33126B-00D0-2633-04D5-A180AE10B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29B1B530-1AB9-D9A5-8802-E89C3A49C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AFDF9698-61F9-C700-C5BD-69793D143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4B1C3F6-EDB9-5254-8589-B875D3470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7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55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98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E9EF5B-62BF-E3DE-99DC-DC3799CF1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63B214C1-27D4-445E-08B9-D71BC5E09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8A21EA29-E454-FFC5-148E-A3ADAC830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DE36EC55-3C55-22CB-63EA-C5EE8BBEB5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546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7D022-6EAD-171C-3169-764F9DAB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AD7ECB92-E616-2A08-5BBC-F53316791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D7DC4E04-CC1E-989C-0A2F-FE80CE25F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D7F30948-DFD8-DDF5-4DFA-6B3FB816FC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5423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154A4E-2FA7-5332-9430-A979C36A6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A6F8889A-E8AD-38A4-D91E-05C413DA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E7B7545A-FD14-85FD-5FDC-691629FDD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B20317B-F617-48B6-39FE-99B921C23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1680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C1B571-F550-CC9E-A2AC-52E603631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B8806D8B-108C-9A6E-7E63-BB3EDD7BA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F767C01D-9E03-B03F-E969-86F5BCE08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1A122A8D-2891-2454-9212-68431F208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303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2787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666F64-7D01-76A6-37CA-ABAD44331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AEFCA3DB-E6B8-2B56-BB2C-6955A3CFD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FACFC071-F861-DBBF-0669-1A2618E78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038A3060-EA7A-BB86-1326-F421F744E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824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0A8068-E78A-539D-1024-EBEA49EE2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BE5476F5-AA92-F7A3-5346-D1748D7F1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AD2321DD-8696-215B-5BEE-5A3CFFB10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03B987BD-1F2D-FC00-781A-CF39EDD3C5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9975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585C5F-9934-28FB-B493-8B2778EC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4A24577E-AAE3-81F2-C639-A957F0F63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C2771BEC-08BC-A6FF-3E9A-5C1251A18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6CE841D8-E7B1-CE0E-A893-8B4E64766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37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14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45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046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494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38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60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00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15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19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48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99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15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1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94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47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26.02.2024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47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 rot="16200000">
            <a:off x="8404092" y="3069480"/>
            <a:ext cx="6857039" cy="72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612" y="6138000"/>
            <a:ext cx="12192000" cy="72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043311" cy="418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344025" y="6146800"/>
            <a:ext cx="952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3953-1F5C-43B3-9EC9-3EDE8928DB57}" type="datetimeFigureOut">
              <a:rPr lang="de-DE" smtClean="0"/>
              <a:t>26.02.2024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495675" y="6146800"/>
            <a:ext cx="5753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391775" y="6146800"/>
            <a:ext cx="489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7FB5F-B3C6-40DA-B0CB-269F3B515DF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44" y="5184000"/>
            <a:ext cx="1391035" cy="1800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1880770" y="414839"/>
            <a:ext cx="97200" cy="5040000"/>
          </a:xfrm>
          <a:prstGeom prst="rect">
            <a:avLst/>
          </a:prstGeom>
          <a:solidFill>
            <a:srgbClr val="007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 rot="16200000">
            <a:off x="5745440" y="1554932"/>
            <a:ext cx="93600" cy="10080000"/>
          </a:xfrm>
          <a:prstGeom prst="rect">
            <a:avLst/>
          </a:prstGeom>
          <a:solidFill>
            <a:srgbClr val="007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 rot="16200000">
            <a:off x="5705930" y="1557342"/>
            <a:ext cx="93600" cy="10260000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uppieren 19"/>
          <p:cNvGrpSpPr/>
          <p:nvPr userDrawn="1"/>
        </p:nvGrpSpPr>
        <p:grpSpPr>
          <a:xfrm>
            <a:off x="621511" y="237220"/>
            <a:ext cx="11503449" cy="6749161"/>
            <a:chOff x="621511" y="237220"/>
            <a:chExt cx="11503449" cy="6749161"/>
          </a:xfrm>
        </p:grpSpPr>
        <p:sp>
          <p:nvSpPr>
            <p:cNvPr id="9" name="Rechteck 8"/>
            <p:cNvSpPr/>
            <p:nvPr userDrawn="1"/>
          </p:nvSpPr>
          <p:spPr>
            <a:xfrm>
              <a:off x="11976751" y="237220"/>
              <a:ext cx="97200" cy="5220000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3925" y="5186381"/>
              <a:ext cx="1391035" cy="1800000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 userDrawn="1"/>
          </p:nvSpPr>
          <p:spPr>
            <a:xfrm>
              <a:off x="11879551" y="417220"/>
              <a:ext cx="97200" cy="5040000"/>
            </a:xfrm>
            <a:prstGeom prst="rect">
              <a:avLst/>
            </a:prstGeom>
            <a:solidFill>
              <a:srgbClr val="007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 userDrawn="1"/>
          </p:nvSpPr>
          <p:spPr>
            <a:xfrm rot="16200000">
              <a:off x="5744221" y="1557313"/>
              <a:ext cx="93600" cy="10080000"/>
            </a:xfrm>
            <a:prstGeom prst="rect">
              <a:avLst/>
            </a:prstGeom>
            <a:solidFill>
              <a:srgbClr val="007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/>
            <p:cNvSpPr/>
            <p:nvPr userDrawn="1"/>
          </p:nvSpPr>
          <p:spPr>
            <a:xfrm rot="16200000">
              <a:off x="5704711" y="1559723"/>
              <a:ext cx="93600" cy="10260000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extfeld 20"/>
          <p:cNvSpPr txBox="1"/>
          <p:nvPr userDrawn="1"/>
        </p:nvSpPr>
        <p:spPr>
          <a:xfrm>
            <a:off x="749801" y="6132826"/>
            <a:ext cx="2650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1" dirty="0">
                <a:latin typeface="Arial" panose="020B0604020202020204" pitchFamily="34" charset="0"/>
                <a:cs typeface="Arial" panose="020B0604020202020204" pitchFamily="34" charset="0"/>
              </a:rPr>
              <a:t>Niederösterreichischer Landesfeuerwehrverband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Kravitz" panose="00000400000000000000" pitchFamily="2" charset="0"/>
              </a:rPr>
              <a:t>Landesfeuerwehrkommando</a:t>
            </a:r>
          </a:p>
        </p:txBody>
      </p:sp>
    </p:spTree>
    <p:extLst>
      <p:ext uri="{BB962C8B-B14F-4D97-AF65-F5344CB8AC3E}">
        <p14:creationId xmlns:p14="http://schemas.microsoft.com/office/powerpoint/2010/main" val="21797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rene.janisch@feuerwehr.gv.a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-module.noe122.at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oefsz.at/?kat=84&amp;e-learnin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erinternet.at/services/veranstaltungsservice/zielgruppen/das-internet-und-meine-feuerwehr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Herzlich Willkommen!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r>
              <a:rPr lang="de-DE" dirty="0"/>
              <a:t>Feuerwehrkommandanten / Feuerwehrkommandantenstellvertreter / Unterabschnittsfeuerwehrkommandanten</a:t>
            </a:r>
          </a:p>
          <a:p>
            <a:r>
              <a:rPr lang="de-DE" dirty="0"/>
              <a:t>Fortbildung 2024</a:t>
            </a:r>
          </a:p>
        </p:txBody>
      </p:sp>
    </p:spTree>
    <p:extLst>
      <p:ext uri="{BB962C8B-B14F-4D97-AF65-F5344CB8AC3E}">
        <p14:creationId xmlns:p14="http://schemas.microsoft.com/office/powerpoint/2010/main" val="2489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11553371" cy="2387600"/>
          </a:xfrm>
        </p:spPr>
        <p:txBody>
          <a:bodyPr>
            <a:normAutofit/>
          </a:bodyPr>
          <a:lstStyle/>
          <a:p>
            <a:r>
              <a:rPr lang="de-DE" dirty="0"/>
              <a:t>Themenblock </a:t>
            </a:r>
            <a:br>
              <a:rPr lang="de-DE" dirty="0"/>
            </a:br>
            <a:r>
              <a:rPr lang="de-DE" sz="3600" dirty="0"/>
              <a:t>Feuerwehrführerschein / Lenkberechtigung 5,5to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r>
              <a:rPr lang="de-DE" dirty="0"/>
              <a:t>Feuerwehrkommandanten / Feuerwehrkommandantenstellvertreter / Unterabschnittsfeuerwehrkommandanten</a:t>
            </a:r>
          </a:p>
          <a:p>
            <a:r>
              <a:rPr lang="de-DE" dirty="0"/>
              <a:t>Fortbildung 2024</a:t>
            </a:r>
          </a:p>
        </p:txBody>
      </p:sp>
    </p:spTree>
    <p:extLst>
      <p:ext uri="{BB962C8B-B14F-4D97-AF65-F5344CB8AC3E}">
        <p14:creationId xmlns:p14="http://schemas.microsoft.com/office/powerpoint/2010/main" val="29483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Feuerwehrführerschein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gültiger ziviler Führerschein C/C1 muss bei der Beantragung vorhanden sein</a:t>
            </a:r>
          </a:p>
          <a:p>
            <a:r>
              <a:rPr lang="de-DE" dirty="0"/>
              <a:t>nur gültig in Österreich und Deutschland</a:t>
            </a:r>
          </a:p>
          <a:p>
            <a:r>
              <a:rPr lang="de-DE" dirty="0"/>
              <a:t>10 Jahre gültig</a:t>
            </a:r>
          </a:p>
          <a:p>
            <a:r>
              <a:rPr lang="de-DE" dirty="0"/>
              <a:t>Verlängerung </a:t>
            </a:r>
            <a:r>
              <a:rPr lang="de-DE" b="1" u="sng" dirty="0"/>
              <a:t>VOR</a:t>
            </a:r>
            <a:r>
              <a:rPr lang="de-DE" dirty="0"/>
              <a:t> Ablauf der Gültigkeit durch einen Arzt</a:t>
            </a:r>
          </a:p>
          <a:p>
            <a:pPr lvl="1"/>
            <a:r>
              <a:rPr lang="de-DE" dirty="0"/>
              <a:t>bei rechtzeitiger Verlängerung muss die Lenkberechtigung C/C1 nicht vorliegen</a:t>
            </a:r>
          </a:p>
          <a:p>
            <a:pPr lvl="1"/>
            <a:r>
              <a:rPr lang="de-DE" dirty="0"/>
              <a:t>Eintragung des Arztes auf der Rückseite des Feuerwehrführerscheines</a:t>
            </a:r>
          </a:p>
          <a:p>
            <a:pPr lvl="1"/>
            <a:r>
              <a:rPr lang="de-DE" dirty="0"/>
              <a:t>Eintragung durch die FF im FDISK unter „Untersuchungen“</a:t>
            </a:r>
          </a:p>
          <a:p>
            <a:r>
              <a:rPr lang="de-DE" dirty="0"/>
              <a:t>es dürfen mehr als 9 Personen befördert werden</a:t>
            </a:r>
          </a:p>
          <a:p>
            <a:pPr lvl="1"/>
            <a:r>
              <a:rPr lang="de-DE" dirty="0"/>
              <a:t>unter Berücksichtigung der max. Anzahl an Sitzplätzen</a:t>
            </a:r>
          </a:p>
        </p:txBody>
      </p:sp>
    </p:spTree>
    <p:extLst>
      <p:ext uri="{BB962C8B-B14F-4D97-AF65-F5344CB8AC3E}">
        <p14:creationId xmlns:p14="http://schemas.microsoft.com/office/powerpoint/2010/main" val="17100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Lenkberechtigung 5,5t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Dienstanweisung 2.2.1 (FDISK Login erforderlich)</a:t>
            </a:r>
          </a:p>
          <a:p>
            <a:r>
              <a:rPr lang="de-DE" dirty="0"/>
              <a:t>Voraussetzung ziviler Führerschein Klasse B</a:t>
            </a:r>
          </a:p>
          <a:p>
            <a:r>
              <a:rPr lang="de-DE" dirty="0"/>
              <a:t>theoretische und praktische Ausbildung sowie Prüfung in der Feuerwehr</a:t>
            </a:r>
          </a:p>
          <a:p>
            <a:r>
              <a:rPr lang="de-DE" dirty="0"/>
              <a:t>Beantragung im FDISK</a:t>
            </a:r>
          </a:p>
          <a:p>
            <a:pPr lvl="1"/>
            <a:r>
              <a:rPr lang="de-DE" dirty="0"/>
              <a:t>hochladen einer Führerscheinkopie</a:t>
            </a:r>
          </a:p>
          <a:p>
            <a:pPr lvl="1"/>
            <a:r>
              <a:rPr lang="de-DE" dirty="0"/>
              <a:t>zivile Klasse B unter „gesetzliche Fahrgenehmigungen“ eintragen</a:t>
            </a:r>
          </a:p>
          <a:p>
            <a:pPr lvl="1"/>
            <a:r>
              <a:rPr lang="de-DE" dirty="0"/>
              <a:t>zum Absenden auf den grünen Punkt drücken </a:t>
            </a:r>
          </a:p>
          <a:p>
            <a:pPr marL="457200" lvl="1" indent="0">
              <a:buNone/>
            </a:pPr>
            <a:r>
              <a:rPr lang="de-DE" dirty="0"/>
              <a:t>   (richtig Abgesendet = Status „Angesucht“)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8A55258-7FD2-4909-B42C-B2441C32F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267165" cy="11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Lenkberechtigung 5,5t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Höchstgeschwindigkeit: </a:t>
            </a:r>
          </a:p>
          <a:p>
            <a:pPr lvl="1"/>
            <a:r>
              <a:rPr lang="de-DE" dirty="0"/>
              <a:t>Ortsgebiet 50 km/h; Freiland 100 km/h; Autobahn 130 </a:t>
            </a:r>
            <a:r>
              <a:rPr lang="de-DE" dirty="0" smtClean="0"/>
              <a:t>km/h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2925152"/>
            <a:ext cx="10352314" cy="30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Lenkberechtigung 5,5t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493829" cy="4183994"/>
          </a:xfrm>
        </p:spPr>
        <p:txBody>
          <a:bodyPr/>
          <a:lstStyle/>
          <a:p>
            <a:r>
              <a:rPr lang="de-DE" dirty="0"/>
              <a:t>zulässige Anhängerlasten:</a:t>
            </a:r>
          </a:p>
          <a:p>
            <a:pPr lvl="1"/>
            <a:r>
              <a:rPr lang="de-DE" dirty="0"/>
              <a:t>leichte Anhänger (nicht mehr als 750 kg HG)</a:t>
            </a:r>
          </a:p>
          <a:p>
            <a:pPr lvl="1"/>
            <a:r>
              <a:rPr lang="de-DE" dirty="0"/>
              <a:t>schwere Anhänger (Masse auf das Zugfahrzeug abgestimmt) wenn der Lenker zusätzlich die Führerscheinklasse B+E besitzt </a:t>
            </a:r>
            <a:r>
              <a:rPr lang="de-DE" dirty="0" smtClean="0"/>
              <a:t>(</a:t>
            </a:r>
            <a:r>
              <a:rPr lang="de-DE" dirty="0"/>
              <a:t>Anhänger bis 3,5t </a:t>
            </a:r>
            <a:r>
              <a:rPr lang="de-DE" dirty="0" err="1"/>
              <a:t>HzGM</a:t>
            </a:r>
            <a:r>
              <a:rPr lang="de-DE" dirty="0"/>
              <a:t>)</a:t>
            </a:r>
          </a:p>
          <a:p>
            <a:r>
              <a:rPr lang="de-DE" dirty="0"/>
              <a:t>Kraftfahrzeuge bis 5,5t mit mehr als 9 Personen dürfen gelenkt werden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5649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17233"/>
          </a:xfrm>
        </p:spPr>
        <p:txBody>
          <a:bodyPr/>
          <a:lstStyle/>
          <a:p>
            <a:pPr algn="ctr"/>
            <a:r>
              <a:rPr lang="de-DE" dirty="0" smtClean="0"/>
              <a:t>Rauchpause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6599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11553371" cy="2387600"/>
          </a:xfrm>
        </p:spPr>
        <p:txBody>
          <a:bodyPr>
            <a:normAutofit/>
          </a:bodyPr>
          <a:lstStyle/>
          <a:p>
            <a:r>
              <a:rPr lang="de-DE" dirty="0"/>
              <a:t>Themenblock </a:t>
            </a:r>
            <a:br>
              <a:rPr lang="de-DE" dirty="0"/>
            </a:br>
            <a:r>
              <a:rPr lang="de-DE" sz="3600" dirty="0" smtClean="0"/>
              <a:t>Maschinenbruchversicherung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r>
              <a:rPr lang="de-DE" dirty="0"/>
              <a:t>Feuerwehrkommandanten / Feuerwehrkommandantenstellvertreter / Unterabschnittsfeuerwehrkommandanten</a:t>
            </a:r>
          </a:p>
          <a:p>
            <a:r>
              <a:rPr lang="de-DE" dirty="0"/>
              <a:t>Fortbildung 2024</a:t>
            </a:r>
          </a:p>
        </p:txBody>
      </p:sp>
    </p:spTree>
    <p:extLst>
      <p:ext uri="{BB962C8B-B14F-4D97-AF65-F5344CB8AC3E}">
        <p14:creationId xmlns:p14="http://schemas.microsoft.com/office/powerpoint/2010/main" val="35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de-DE" dirty="0"/>
              <a:t>Unfallschäden    	durch von außen mechanisch einwirkende, </a:t>
            </a:r>
            <a:br>
              <a:rPr lang="de-DE" dirty="0"/>
            </a:br>
            <a:r>
              <a:rPr lang="de-DE" dirty="0"/>
              <a:t>                           	ungewollte Ereignisse.</a:t>
            </a:r>
          </a:p>
          <a:p>
            <a:pPr lvl="1">
              <a:defRPr/>
            </a:pPr>
            <a:r>
              <a:rPr lang="de-DE" sz="2000" dirty="0"/>
              <a:t>Elementarschäden	Sturm, Hagel, Blitz, Hochwasser</a:t>
            </a:r>
          </a:p>
          <a:p>
            <a:pPr lvl="1">
              <a:tabLst>
                <a:tab pos="2330450" algn="l"/>
              </a:tabLst>
              <a:defRPr/>
            </a:pPr>
            <a:r>
              <a:rPr lang="de-DE" sz="2000" dirty="0"/>
              <a:t>Brand (Feuer)		wo immer befindlich (nicht eingeschränkt auf das Feuerwehrhaus)</a:t>
            </a:r>
          </a:p>
          <a:p>
            <a:pPr lvl="1">
              <a:tabLst>
                <a:tab pos="2330450" algn="l"/>
              </a:tabLst>
              <a:defRPr/>
            </a:pPr>
            <a:r>
              <a:rPr lang="de-DE" sz="2000" dirty="0"/>
              <a:t>Vandalismus    	 	mutwillige Beschädigung durch Fremde</a:t>
            </a:r>
          </a:p>
          <a:p>
            <a:pPr lvl="1">
              <a:tabLst>
                <a:tab pos="2241550" algn="l"/>
              </a:tabLst>
              <a:defRPr/>
            </a:pPr>
            <a:r>
              <a:rPr lang="de-DE" sz="2000" dirty="0"/>
              <a:t>Diebstahl		gesamtes Fahrzeug inklusive Beladung</a:t>
            </a:r>
            <a:br>
              <a:rPr lang="de-DE" sz="2000" dirty="0"/>
            </a:br>
            <a:r>
              <a:rPr lang="de-DE" sz="2000" dirty="0"/>
              <a:t>		(nicht das Entwendung von Geräten aus dem Fahrzeug)</a:t>
            </a:r>
          </a:p>
          <a:p>
            <a:pPr lvl="1">
              <a:tabLst>
                <a:tab pos="2065338" algn="l"/>
              </a:tabLst>
              <a:defRPr/>
            </a:pPr>
            <a:r>
              <a:rPr lang="de-DE" sz="2000" dirty="0"/>
              <a:t>Glasbruch	 	Front-, Seiten-, Heckscheiben</a:t>
            </a:r>
          </a:p>
          <a:p>
            <a:pPr lvl="1">
              <a:tabLst>
                <a:tab pos="2330450" algn="l"/>
              </a:tabLst>
              <a:defRPr/>
            </a:pPr>
            <a:r>
              <a:rPr lang="de-DE" sz="2000" dirty="0"/>
              <a:t>Unfälle mit Tieren  	neben Haar- und Federwild, auch Haus- und Nutztiere</a:t>
            </a:r>
          </a:p>
        </p:txBody>
      </p:sp>
    </p:spTree>
    <p:extLst>
      <p:ext uri="{BB962C8B-B14F-4D97-AF65-F5344CB8AC3E}">
        <p14:creationId xmlns:p14="http://schemas.microsoft.com/office/powerpoint/2010/main" val="14520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lvl="1">
              <a:defRPr/>
            </a:pPr>
            <a:r>
              <a:rPr lang="de-DE" dirty="0"/>
              <a:t>Sonderbedingungen</a:t>
            </a:r>
          </a:p>
          <a:p>
            <a:pPr lvl="2">
              <a:defRPr/>
            </a:pPr>
            <a:r>
              <a:rPr lang="de-DE" dirty="0"/>
              <a:t>Entwendung von unversperrten Fahrzeugen eventuell mit Zündschlüssel im Fahrzeug (kein Einwand auf Obliegenheitsverletzung bzw. grober Fahrlässigkeit)</a:t>
            </a:r>
          </a:p>
          <a:p>
            <a:pPr lvl="2">
              <a:defRPr/>
            </a:pPr>
            <a:r>
              <a:rPr lang="de-DE" dirty="0"/>
              <a:t>Motorschaden durch Wassereintritt, wenn das Fahrzeug auf zur Benützung vorgesehenen Straßen und Wegen in hochstehendes Wasser, Schnee oder Morast einfährt (z.B. Unterführung).</a:t>
            </a:r>
          </a:p>
          <a:p>
            <a:pPr lvl="2">
              <a:defRPr/>
            </a:pPr>
            <a:r>
              <a:rPr lang="de-DE" dirty="0"/>
              <a:t>Unfall gleichgestelltes Ereignis bei Kontrollverlust des Fahrers ohne Berührung mit einem Hindernis (z.B. Umfallen des Fahrzeuges nach Verreißen, Abkommen von der Fahrbahn, ohne gegen ein Hindernis zu prallen) </a:t>
            </a:r>
          </a:p>
          <a:p>
            <a:pPr lvl="2">
              <a:defRPr/>
            </a:pPr>
            <a:r>
              <a:rPr lang="de-DE" dirty="0"/>
              <a:t>Absturz oder Anprall von bemannten und unbemannten Flug- oder Raumkörpern, deren Teile oder Ladung</a:t>
            </a:r>
          </a:p>
        </p:txBody>
      </p:sp>
    </p:spTree>
    <p:extLst>
      <p:ext uri="{BB962C8B-B14F-4D97-AF65-F5344CB8AC3E}">
        <p14:creationId xmlns:p14="http://schemas.microsoft.com/office/powerpoint/2010/main" val="28290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de-DE" sz="2400" dirty="0"/>
              <a:t>Kasko – Deckung für: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Fahrgestell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Aufbau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Beladung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86" y="4054036"/>
            <a:ext cx="9418338" cy="19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aus dem NÖ LFV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Ausbildung / NÖ Feuerwehr- und Sicherheitszentrum</a:t>
            </a:r>
          </a:p>
          <a:p>
            <a:pPr>
              <a:lnSpc>
                <a:spcPct val="150000"/>
              </a:lnSpc>
            </a:pPr>
            <a:r>
              <a:rPr lang="de-DE" dirty="0"/>
              <a:t>Dienstbekleidung - Adjustierung / Einhaltung der DA</a:t>
            </a:r>
          </a:p>
          <a:p>
            <a:pPr>
              <a:lnSpc>
                <a:spcPct val="150000"/>
              </a:lnSpc>
            </a:pPr>
            <a:r>
              <a:rPr lang="de-DE" dirty="0"/>
              <a:t>Feuerwehrführerschein / Lenkberechtigung 5,5to</a:t>
            </a:r>
          </a:p>
          <a:p>
            <a:pPr>
              <a:lnSpc>
                <a:spcPct val="150000"/>
              </a:lnSpc>
            </a:pPr>
            <a:r>
              <a:rPr lang="de-DE" dirty="0"/>
              <a:t>Kasko- und Maschinenbruchversicherung</a:t>
            </a:r>
          </a:p>
          <a:p>
            <a:pPr>
              <a:lnSpc>
                <a:spcPct val="150000"/>
              </a:lnSpc>
            </a:pPr>
            <a:r>
              <a:rPr lang="de-DE" dirty="0"/>
              <a:t>Öffentlichkeitsarbeit und Dokumentation</a:t>
            </a:r>
          </a:p>
          <a:p>
            <a:pPr>
              <a:lnSpc>
                <a:spcPct val="150000"/>
              </a:lnSpc>
            </a:pPr>
            <a:r>
              <a:rPr lang="de-DE" dirty="0"/>
              <a:t>allgemeine Informationen</a:t>
            </a:r>
          </a:p>
          <a:p>
            <a:pPr>
              <a:lnSpc>
                <a:spcPct val="150000"/>
              </a:lnSpc>
            </a:pPr>
            <a:r>
              <a:rPr lang="de-DE" dirty="0" err="1"/>
              <a:t>Bewerbstermine</a:t>
            </a:r>
            <a:r>
              <a:rPr lang="de-DE" dirty="0"/>
              <a:t> 2024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4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de-DE" sz="2400" dirty="0"/>
              <a:t>Maschinenbruch – Deckung für: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gesamte mechanisch / hydraulisch / elektrisch bediente oder bewegte Anlagen / Geräte (Oberwagen)</a:t>
            </a:r>
          </a:p>
        </p:txBody>
      </p:sp>
      <p:pic>
        <p:nvPicPr>
          <p:cNvPr id="5" name="Picture 4" descr="https://www.ff-stainz.at/_Resources/Persistent/0/e/c/2/0ec2dbc2010010060540f2e9608b8f8cc0428130/_8084332-550x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40" y="3361669"/>
            <a:ext cx="26495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8936"/>
          <a:stretch>
            <a:fillRect/>
          </a:stretch>
        </p:blipFill>
        <p:spPr bwMode="auto">
          <a:xfrm>
            <a:off x="4156643" y="4339569"/>
            <a:ext cx="310673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59" y="4509432"/>
            <a:ext cx="20161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12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8399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dirty="0"/>
              <a:t>Zusatzvereinbarung Maschinenbruch:</a:t>
            </a:r>
          </a:p>
          <a:p>
            <a:pPr marL="0" indent="0">
              <a:buNone/>
              <a:defRPr/>
            </a:pPr>
            <a:r>
              <a:rPr lang="de-AT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für Drehleitern, Teleskopmastbühnen und Kranfahrzeuge, ebenso für Versorgungs-, Wechselladefahrzeuge mit Kran bzw. Unimog mit Kran, Teleskoplader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555270"/>
              </p:ext>
            </p:extLst>
          </p:nvPr>
        </p:nvGraphicFramePr>
        <p:xfrm>
          <a:off x="968826" y="3131910"/>
          <a:ext cx="10043312" cy="2859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060">
                  <a:extLst>
                    <a:ext uri="{9D8B030D-6E8A-4147-A177-3AD203B41FA5}">
                      <a16:colId xmlns:a16="http://schemas.microsoft.com/office/drawing/2014/main" xmlns="" val="3105387488"/>
                    </a:ext>
                  </a:extLst>
                </a:gridCol>
                <a:gridCol w="1518329">
                  <a:extLst>
                    <a:ext uri="{9D8B030D-6E8A-4147-A177-3AD203B41FA5}">
                      <a16:colId xmlns:a16="http://schemas.microsoft.com/office/drawing/2014/main" xmlns="" val="408837747"/>
                    </a:ext>
                  </a:extLst>
                </a:gridCol>
                <a:gridCol w="2153785">
                  <a:extLst>
                    <a:ext uri="{9D8B030D-6E8A-4147-A177-3AD203B41FA5}">
                      <a16:colId xmlns:a16="http://schemas.microsoft.com/office/drawing/2014/main" xmlns="" val="2397750398"/>
                    </a:ext>
                  </a:extLst>
                </a:gridCol>
                <a:gridCol w="1868138">
                  <a:extLst>
                    <a:ext uri="{9D8B030D-6E8A-4147-A177-3AD203B41FA5}">
                      <a16:colId xmlns:a16="http://schemas.microsoft.com/office/drawing/2014/main" xmlns="" val="2805020423"/>
                    </a:ext>
                  </a:extLst>
                </a:gridCol>
              </a:tblGrid>
              <a:tr h="40440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kurzBez</a:t>
                      </a:r>
                      <a:endParaRPr lang="de-DE" sz="1400" b="1" kern="12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Prämie / Jahr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Selbstbehalt</a:t>
                      </a: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xmlns="" val="1515162392"/>
                  </a:ext>
                </a:extLst>
              </a:tr>
              <a:tr h="6767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Drehleitern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Teleskopmastbühnen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/ </a:t>
                      </a: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DLK 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€ 2.383,49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€ 363,36</a:t>
                      </a: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xmlns="" val="1501369410"/>
                  </a:ext>
                </a:extLst>
              </a:tr>
              <a:tr h="3727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Kranfahrzeuge</a:t>
                      </a:r>
                      <a:endParaRPr lang="de-DE" sz="1400" dirty="0"/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/ </a:t>
                      </a: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KRAN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€ 4.853,11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€ 363,36</a:t>
                      </a:r>
                    </a:p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xmlns="" val="3984335840"/>
                  </a:ext>
                </a:extLst>
              </a:tr>
              <a:tr h="12051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Versorgungsfahrzeuge mit Kran,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Wechselladefahrzeuge mit Kran,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Unimog mit Kran, Teleskoplader</a:t>
                      </a:r>
                      <a:endParaRPr lang="de-DE" sz="1400" dirty="0"/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/ </a:t>
                      </a: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WLF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€ 976,98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€ 1.000,-</a:t>
                      </a:r>
                    </a:p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xmlns="" val="1764778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2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dirty="0"/>
              <a:t>Zusatzversicherung Maschinenbruch:</a:t>
            </a:r>
          </a:p>
          <a:p>
            <a:pPr marL="0" indent="0">
              <a:buNone/>
              <a:defRPr/>
            </a:pPr>
            <a:r>
              <a:rPr lang="de-AT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für Drehleitern, Teleskopmastbühnen und Kranfahrzeuge, ebenso für Versorgungs-, Wechselladefahrzeuge mit Kran bzw. Unimog mit Kran, Teleskoplader</a:t>
            </a:r>
          </a:p>
          <a:p>
            <a:pPr>
              <a:defRPr/>
            </a:pPr>
            <a:r>
              <a:rPr lang="de-AT" dirty="0"/>
              <a:t>Zusatzdeckung:</a:t>
            </a:r>
          </a:p>
          <a:p>
            <a:pPr lvl="1">
              <a:defRPr/>
            </a:pPr>
            <a:r>
              <a:rPr lang="de-AT" sz="2000" dirty="0"/>
              <a:t>Schäden durch Bedienungsfehler, Ungeschicklichkeit, Fahrlässigkeit oder Böswilligkeit;</a:t>
            </a:r>
          </a:p>
          <a:p>
            <a:pPr lvl="1">
              <a:defRPr/>
            </a:pPr>
            <a:r>
              <a:rPr lang="de-AT" sz="2000" dirty="0"/>
              <a:t>Unmittelbare Wirkungen der elektrischen Energie infolge von Erdschluss, Kurzschluss, übermäßige Steigerung der Stromstärke, Überschläge</a:t>
            </a:r>
          </a:p>
          <a:p>
            <a:pPr lvl="1">
              <a:defRPr/>
            </a:pPr>
            <a:r>
              <a:rPr lang="de-AT" sz="2000" dirty="0"/>
              <a:t>Konstruktions-, Berechnungs-, Guss-, Material- und Herstellungsfehler</a:t>
            </a:r>
          </a:p>
          <a:p>
            <a:pPr lvl="1">
              <a:defRPr/>
            </a:pPr>
            <a:r>
              <a:rPr lang="de-AT" sz="2000" dirty="0"/>
              <a:t>Implosion oder Unterdruck</a:t>
            </a:r>
          </a:p>
          <a:p>
            <a:pPr lvl="1">
              <a:defRPr/>
            </a:pPr>
            <a:r>
              <a:rPr lang="de-AT" sz="2000" dirty="0"/>
              <a:t>Überdruck</a:t>
            </a:r>
          </a:p>
          <a:p>
            <a:pPr lvl="1">
              <a:defRPr/>
            </a:pPr>
            <a:r>
              <a:rPr lang="de-AT" sz="2000" dirty="0"/>
              <a:t>Versagen von Mess-, Regel- oder Sicherheitseinrichtungen sind mitversichert</a:t>
            </a:r>
          </a:p>
        </p:txBody>
      </p:sp>
    </p:spTree>
    <p:extLst>
      <p:ext uri="{BB962C8B-B14F-4D97-AF65-F5344CB8AC3E}">
        <p14:creationId xmlns:p14="http://schemas.microsoft.com/office/powerpoint/2010/main" val="7225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C34897D-237C-AFCB-8016-E233EF887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tun bei Schäden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59A62B9-D7E8-6941-E1CA-AD06AB6BB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Unfallbericht unverzüglich an Landesfeuerwehrverband Kamerad Janisch schicken</a:t>
            </a:r>
          </a:p>
          <a:p>
            <a:r>
              <a:rPr lang="de-DE"/>
              <a:t>Europäischer Unfallbericht </a:t>
            </a:r>
            <a:r>
              <a:rPr lang="de-DE" dirty="0"/>
              <a:t>im Internet zum Downloaden.</a:t>
            </a:r>
          </a:p>
          <a:p>
            <a:r>
              <a:rPr lang="de-DE" dirty="0"/>
              <a:t>Bei Wildunfällen, Brand, Diebstahl, Kollision unbekannt Gegenständen, sofort Meldung bei der Polizei</a:t>
            </a:r>
          </a:p>
          <a:p>
            <a:r>
              <a:rPr lang="de-DE" dirty="0"/>
              <a:t>Schaden besichtigen lassen über Werkstatt</a:t>
            </a:r>
          </a:p>
          <a:p>
            <a:r>
              <a:rPr lang="de-DE" dirty="0"/>
              <a:t>Info Gemeinde (wenn diese der Prämienzahler ist)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8696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dirty="0"/>
              <a:t>Bei Fragen zu </a:t>
            </a:r>
            <a:r>
              <a:rPr lang="de-DE" b="1" u="sng" dirty="0"/>
              <a:t>Neuanmeldungen</a:t>
            </a:r>
            <a:r>
              <a:rPr lang="de-DE" dirty="0"/>
              <a:t> sowie </a:t>
            </a:r>
            <a:r>
              <a:rPr lang="de-DE" b="1" u="sng" dirty="0"/>
              <a:t>Schadensmeldungen</a:t>
            </a:r>
            <a:r>
              <a:rPr lang="de-DE" dirty="0"/>
              <a:t>:</a:t>
            </a: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</a:pPr>
            <a:r>
              <a:rPr lang="de-AT" b="1" dirty="0"/>
              <a:t>V</a:t>
            </a:r>
            <a:r>
              <a:rPr lang="de-AT" dirty="0"/>
              <a:t> </a:t>
            </a:r>
            <a:r>
              <a:rPr lang="de-AT" b="1" dirty="0"/>
              <a:t>Mag.(FH) René Janisch</a:t>
            </a:r>
            <a:endParaRPr lang="de-DE" dirty="0"/>
          </a:p>
          <a:p>
            <a:pPr marL="0" indent="0">
              <a:buNone/>
            </a:pPr>
            <a:r>
              <a:rPr lang="de-AT" dirty="0"/>
              <a:t>Abteilungsleiter Finanzen und Versicherungen</a:t>
            </a:r>
            <a:endParaRPr lang="de-DE" dirty="0"/>
          </a:p>
          <a:p>
            <a:r>
              <a:rPr lang="de-AT" dirty="0"/>
              <a:t>Telefon: 	+43 57 122 33 359</a:t>
            </a:r>
            <a:endParaRPr lang="de-DE" dirty="0"/>
          </a:p>
          <a:p>
            <a:r>
              <a:rPr lang="de-AT" dirty="0"/>
              <a:t>Mail: 	</a:t>
            </a:r>
            <a:r>
              <a:rPr lang="de-AT" u="sng" dirty="0">
                <a:hlinkClick r:id="rId3"/>
              </a:rPr>
              <a:t>rene.janisch@feuerwehr.gv.at</a:t>
            </a: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13" y="2531389"/>
            <a:ext cx="2243930" cy="31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11504429" cy="1961079"/>
          </a:xfrm>
        </p:spPr>
        <p:txBody>
          <a:bodyPr>
            <a:normAutofit/>
          </a:bodyPr>
          <a:lstStyle/>
          <a:p>
            <a:r>
              <a:rPr lang="de-DE" dirty="0"/>
              <a:t>Themenblock</a:t>
            </a:r>
            <a:br>
              <a:rPr lang="de-DE" dirty="0"/>
            </a:br>
            <a:r>
              <a:rPr lang="de-DE" sz="4000" dirty="0"/>
              <a:t>Ausbildung / NÖ Feuerwehr- und Sicherheitszentrum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r>
              <a:rPr lang="de-DE" dirty="0"/>
              <a:t>Feuerwehrkommandanten / Feuerwehrkommandantenstellvertreter / Unterabschnittsfeuerwehrkommandanten</a:t>
            </a:r>
          </a:p>
          <a:p>
            <a:r>
              <a:rPr lang="de-DE" dirty="0"/>
              <a:t>Fortbildung 2024</a:t>
            </a:r>
          </a:p>
        </p:txBody>
      </p:sp>
    </p:spTree>
    <p:extLst>
      <p:ext uri="{BB962C8B-B14F-4D97-AF65-F5344CB8AC3E}">
        <p14:creationId xmlns:p14="http://schemas.microsoft.com/office/powerpoint/2010/main" val="29483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Ausbildung / NÖ Feuerwehr- und Sicherheitszentrum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WICHTIG:</a:t>
            </a:r>
          </a:p>
          <a:p>
            <a:pPr lvl="1"/>
            <a:r>
              <a:rPr lang="de-DE" dirty="0"/>
              <a:t>Dienstpostenplan in FDISK muss befüllt sein </a:t>
            </a:r>
            <a:r>
              <a:rPr lang="de-DE" dirty="0">
                <a:sym typeface="Wingdings" panose="05000000000000000000" pitchFamily="2" charset="2"/>
              </a:rPr>
              <a:t> nur so kann bei der Vergabe der Ausbildungsplätze eine Berücksichtigung aufgrund entsprechender Funktionen erfolgen </a:t>
            </a:r>
            <a:endParaRPr lang="de-DE" dirty="0"/>
          </a:p>
          <a:p>
            <a:r>
              <a:rPr lang="de-DE" dirty="0"/>
              <a:t>Modul „Führungsstufe 1“ (FÜ10)</a:t>
            </a:r>
          </a:p>
          <a:p>
            <a:pPr lvl="1"/>
            <a:r>
              <a:rPr lang="de-DE" dirty="0"/>
              <a:t>Änderungen bei den Voraussetzungen für die Zulassung zum Modul Führungsstufe 1 (FÜ10)</a:t>
            </a:r>
          </a:p>
          <a:p>
            <a:pPr lvl="2"/>
            <a:r>
              <a:rPr lang="de-DE" dirty="0"/>
              <a:t>Rechtliche und organisatorische Grundlagen für den Einsatz (RE20)</a:t>
            </a:r>
          </a:p>
          <a:p>
            <a:pPr lvl="2"/>
            <a:r>
              <a:rPr lang="de-DE" b="1" dirty="0"/>
              <a:t>Gefahrenerkennung und Selbstschutz (SD10 / SD10-e) </a:t>
            </a:r>
            <a:r>
              <a:rPr lang="de-DE" b="1" dirty="0">
                <a:sym typeface="Wingdings" panose="05000000000000000000" pitchFamily="2" charset="2"/>
              </a:rPr>
              <a:t> NEU</a:t>
            </a:r>
          </a:p>
        </p:txBody>
      </p:sp>
    </p:spTree>
    <p:extLst>
      <p:ext uri="{BB962C8B-B14F-4D97-AF65-F5344CB8AC3E}">
        <p14:creationId xmlns:p14="http://schemas.microsoft.com/office/powerpoint/2010/main" val="7907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Ausbildung / NÖ Feuerwehr- und Sicherheitszentrum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>
                <a:sym typeface="Wingdings" panose="05000000000000000000" pitchFamily="2" charset="2"/>
              </a:rPr>
              <a:t>Nachrichtendienstausbildung „NEU“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Modul „Grundlagen Feuerwehrfunk“ (NRD10-e)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Abgleich des Kapitels A10 „Feuerwehrfunk-Gerätekunde und Sprechübungen“ des NÖ FEUERWEHR Basiswissen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das Kapitel A10 des NÖ FEUERWEHR Basiswissen MUSS </a:t>
            </a:r>
            <a:r>
              <a:rPr lang="de-DE" dirty="0" err="1">
                <a:sym typeface="Wingdings" panose="05000000000000000000" pitchFamily="2" charset="2"/>
              </a:rPr>
              <a:t>jedensfalls</a:t>
            </a:r>
            <a:r>
              <a:rPr lang="de-DE" dirty="0">
                <a:sym typeface="Wingdings" panose="05000000000000000000" pitchFamily="2" charset="2"/>
              </a:rPr>
              <a:t> vorher mit  den Teilnehmern durchgenommen werden (e-</a:t>
            </a:r>
            <a:r>
              <a:rPr lang="de-DE" dirty="0" err="1">
                <a:sym typeface="Wingdings" panose="05000000000000000000" pitchFamily="2" charset="2"/>
              </a:rPr>
              <a:t>learning</a:t>
            </a:r>
            <a:r>
              <a:rPr lang="de-DE" dirty="0">
                <a:sym typeface="Wingdings" panose="05000000000000000000" pitchFamily="2" charset="2"/>
              </a:rPr>
              <a:t> ersetzt nicht die Praxisausbildung)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Modul „Arbeiten in der Einsatzleitung“ (NRD20)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die Inhalte wurden auf die Aufgaben und Tätigkeiten des „Funkers“ in der Einsatzleitung abgestimmt und werden im Stationsbetrieb abgearbeitet</a:t>
            </a:r>
          </a:p>
          <a:p>
            <a:pPr marL="457200" lvl="1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sz="2800" b="1" dirty="0">
                <a:sym typeface="Wingdings" panose="05000000000000000000" pitchFamily="2" charset="2"/>
              </a:rPr>
              <a:t>Das „FUNKEN“ ist in der Feuerwehr auszubilden</a:t>
            </a:r>
          </a:p>
          <a:p>
            <a:pPr marL="457200" lvl="1" indent="0">
              <a:buNone/>
            </a:pPr>
            <a:r>
              <a:rPr lang="de-DE" sz="2800" b="1" dirty="0">
                <a:sym typeface="Wingdings" panose="05000000000000000000" pitchFamily="2" charset="2"/>
              </a:rPr>
              <a:t>				 – es ist NICHT Teil des Moduls NRD20 !!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1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Ausbildung / NÖ Feuerwehr- und Sicherheitszentrum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360022"/>
          </a:xfrm>
        </p:spPr>
        <p:txBody>
          <a:bodyPr>
            <a:normAutofit fontScale="92500"/>
          </a:bodyPr>
          <a:lstStyle/>
          <a:p>
            <a:r>
              <a:rPr lang="de-DE" dirty="0">
                <a:sym typeface="Wingdings" panose="05000000000000000000" pitchFamily="2" charset="2"/>
              </a:rPr>
              <a:t>Anreise ins NÖ FSZ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Hinweis auf zeitgerechte Anreise zu Modulen im NÖ FSZ – mögliche Zeitverzögerungen bei der Anreise aufgrund von Stau </a:t>
            </a:r>
            <a:r>
              <a:rPr lang="de-DE" dirty="0" err="1">
                <a:sym typeface="Wingdings" panose="05000000000000000000" pitchFamily="2" charset="2"/>
              </a:rPr>
              <a:t>udgl</a:t>
            </a:r>
            <a:r>
              <a:rPr lang="de-DE" dirty="0">
                <a:sym typeface="Wingdings" panose="05000000000000000000" pitchFamily="2" charset="2"/>
              </a:rPr>
              <a:t>. beachten!</a:t>
            </a:r>
          </a:p>
          <a:p>
            <a:r>
              <a:rPr lang="de-DE" dirty="0">
                <a:sym typeface="Wingdings" panose="05000000000000000000" pitchFamily="2" charset="2"/>
              </a:rPr>
              <a:t>Anmeldung zu einem e-</a:t>
            </a:r>
            <a:r>
              <a:rPr lang="de-DE" dirty="0" err="1">
                <a:sym typeface="Wingdings" panose="05000000000000000000" pitchFamily="2" charset="2"/>
              </a:rPr>
              <a:t>learning</a:t>
            </a:r>
            <a:r>
              <a:rPr lang="de-DE" dirty="0">
                <a:sym typeface="Wingdings" panose="05000000000000000000" pitchFamily="2" charset="2"/>
              </a:rPr>
              <a:t> – Modul / </a:t>
            </a:r>
            <a:r>
              <a:rPr lang="de-DE" u="sng" dirty="0">
                <a:hlinkClick r:id="rId3"/>
              </a:rPr>
              <a:t>https://e-module.noe122.at</a:t>
            </a:r>
            <a:r>
              <a:rPr lang="de-DE" dirty="0"/>
              <a:t>: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/>
              <a:t>um an einem e-Modul teilnehmen zu können, ist eine gültige E-Mail-Adresse des Modulteilnehmers Voraussetzung</a:t>
            </a:r>
          </a:p>
          <a:p>
            <a:pPr lvl="2"/>
            <a:r>
              <a:rPr lang="de-DE" dirty="0"/>
              <a:t>diese muss in FDISK eingetragen und mit dem Kennzeichen Sichtbarkeit „FDISK weit“ versehen sein</a:t>
            </a:r>
          </a:p>
          <a:p>
            <a:pPr lvl="1"/>
            <a:r>
              <a:rPr lang="de-DE" dirty="0"/>
              <a:t>an diese Adresse wird dem Feuerwehrmitglied die Teilnehmerinformationen und die Kurseinschreibung übermittelt</a:t>
            </a:r>
            <a:endParaRPr lang="de-DE" sz="28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de-DE" sz="2800" dirty="0"/>
          </a:p>
          <a:p>
            <a:pPr marL="457200" lvl="1" indent="0">
              <a:buNone/>
            </a:pPr>
            <a:r>
              <a:rPr lang="de-DE" sz="2800" dirty="0"/>
              <a:t>Infos auch unter: </a:t>
            </a:r>
            <a:r>
              <a:rPr lang="de-DE" sz="2800" dirty="0">
                <a:hlinkClick r:id="rId4"/>
              </a:rPr>
              <a:t>https://www.noefsz.at/?kat=84&amp;e-learning</a:t>
            </a:r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17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  <a:endParaRPr lang="de-A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2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Dienstbekleidung – Adjustierung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 dirty="0"/>
              <a:t>NÖ FG 2015</a:t>
            </a:r>
          </a:p>
          <a:p>
            <a:pPr lvl="1"/>
            <a:r>
              <a:rPr lang="de-DE" dirty="0"/>
              <a:t>§ 40 Abs. 4 </a:t>
            </a:r>
          </a:p>
          <a:p>
            <a:pPr lvl="2"/>
            <a:r>
              <a:rPr lang="de-DE" dirty="0"/>
              <a:t>„Die Feuerwehrmitglieder sind berechtigt, die Dienstkleidung im Dienst zu tragen</a:t>
            </a:r>
          </a:p>
          <a:p>
            <a:pPr lvl="1"/>
            <a:r>
              <a:rPr lang="de-DE" dirty="0"/>
              <a:t>§ 40 Abs. 6</a:t>
            </a:r>
          </a:p>
          <a:p>
            <a:pPr lvl="2"/>
            <a:r>
              <a:rPr lang="de-DE" dirty="0"/>
              <a:t>„Die Dienstkleidung und Dienstgrade der Feuerwehren sowie das Korpsabzeichen der Feuerwehr dürfen ohne schriftliche Zustimmung des NÖ Landesfeuerwehrverbandes nur für Feuerwehrzwecke verwendet werden“</a:t>
            </a:r>
          </a:p>
        </p:txBody>
      </p:sp>
      <p:pic>
        <p:nvPicPr>
          <p:cNvPr id="6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82" y="1478206"/>
            <a:ext cx="1814731" cy="46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65" y="1496963"/>
            <a:ext cx="1555822" cy="46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08" y="1478206"/>
            <a:ext cx="1397922" cy="4680000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7994752" y="1496963"/>
            <a:ext cx="1682648" cy="4680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H="1">
            <a:off x="7926082" y="1496963"/>
            <a:ext cx="1751318" cy="46612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6039126" y="1496963"/>
            <a:ext cx="1682648" cy="4680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H="1">
            <a:off x="5970456" y="1496963"/>
            <a:ext cx="1751318" cy="46612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9875460" y="1478206"/>
            <a:ext cx="1404170" cy="38710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H="1">
            <a:off x="9806790" y="1478206"/>
            <a:ext cx="1751318" cy="46612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11553371" cy="2387600"/>
          </a:xfrm>
        </p:spPr>
        <p:txBody>
          <a:bodyPr>
            <a:normAutofit fontScale="90000"/>
          </a:bodyPr>
          <a:lstStyle/>
          <a:p>
            <a:r>
              <a:rPr lang="de-DE" dirty="0"/>
              <a:t>Themenblock </a:t>
            </a:r>
            <a:br>
              <a:rPr lang="de-DE" dirty="0"/>
            </a:br>
            <a:r>
              <a:rPr lang="de-DE" sz="3600" dirty="0" smtClean="0"/>
              <a:t>Öffentlichkeitsarbeit&amp;</a:t>
            </a:r>
            <a:br>
              <a:rPr lang="de-DE" sz="3600" dirty="0" smtClean="0"/>
            </a:br>
            <a:r>
              <a:rPr lang="de-DE" sz="3600" dirty="0" smtClean="0"/>
              <a:t>Dokumentation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r>
              <a:rPr lang="de-DE" dirty="0"/>
              <a:t>Feuerwehrkommandanten / Feuerwehrkommandantenstellvertreter / Unterabschnittsfeuerwehrkommandanten</a:t>
            </a:r>
          </a:p>
          <a:p>
            <a:r>
              <a:rPr lang="de-DE" dirty="0"/>
              <a:t>Fortbildung 2024</a:t>
            </a:r>
          </a:p>
        </p:txBody>
      </p:sp>
    </p:spTree>
    <p:extLst>
      <p:ext uri="{BB962C8B-B14F-4D97-AF65-F5344CB8AC3E}">
        <p14:creationId xmlns:p14="http://schemas.microsoft.com/office/powerpoint/2010/main" val="39026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5F5B1D-858A-0010-B87C-B0F543BE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855B994F-532F-C498-59B9-F0D03082C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409">
            <a:off x="8755869" y="3215153"/>
            <a:ext cx="2540000" cy="18097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31B6E771-FE43-4904-C6FD-3ADECCF3A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500">
            <a:off x="5295333" y="3115881"/>
            <a:ext cx="2000658" cy="26685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8FB66E9E-6CBA-D7DE-9482-26197E0B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BF94E1B-8596-4C67-11D3-F29AC8EC3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971314" cy="4497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5400" b="1" dirty="0">
                <a:solidFill>
                  <a:srgbClr val="FF0000"/>
                </a:solidFill>
              </a:rPr>
              <a:t>"Tue Gutes und rede darüber"</a:t>
            </a:r>
            <a:br>
              <a:rPr lang="de-AT" sz="5400" b="1" dirty="0">
                <a:solidFill>
                  <a:srgbClr val="FF0000"/>
                </a:solidFill>
              </a:rPr>
            </a:br>
            <a:r>
              <a:rPr lang="de-AT" sz="1200" dirty="0"/>
              <a:t>Original-Zitat stammt aus 1961 von Georg-Volkmar Graf Zedtwitz-Arnim</a:t>
            </a:r>
            <a:r>
              <a:rPr lang="de-AT" sz="1050" dirty="0"/>
              <a:t/>
            </a:r>
            <a:br>
              <a:rPr lang="de-AT" sz="1050" dirty="0"/>
            </a:br>
            <a:r>
              <a:rPr lang="de-AT" sz="1050" dirty="0"/>
              <a:t/>
            </a:r>
            <a:br>
              <a:rPr lang="de-AT" sz="1050" dirty="0"/>
            </a:br>
            <a:endParaRPr lang="de-AT" sz="1050" b="1" dirty="0"/>
          </a:p>
          <a:p>
            <a:pPr marL="0" indent="0">
              <a:buNone/>
            </a:pPr>
            <a:endParaRPr lang="de-AT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D25DC4D8-E62F-2EF0-6158-9780E273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3795">
            <a:off x="608256" y="3272521"/>
            <a:ext cx="2926711" cy="19511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1BC03CB3-1ED2-3762-6F9E-0538F7BA2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799">
            <a:off x="3420811" y="3211559"/>
            <a:ext cx="1821397" cy="26517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C483B7A-2CA0-1712-9723-376D529F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7906">
            <a:off x="6826874" y="3665476"/>
            <a:ext cx="2339340" cy="17545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F37E36B-254A-EA9D-FE4B-CFE866888578}"/>
              </a:ext>
            </a:extLst>
          </p:cNvPr>
          <p:cNvSpPr txBox="1"/>
          <p:nvPr/>
        </p:nvSpPr>
        <p:spPr>
          <a:xfrm>
            <a:off x="8882869" y="6274450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BSB ÖA Stefan Schneider ©2024</a:t>
            </a:r>
          </a:p>
        </p:txBody>
      </p:sp>
    </p:spTree>
    <p:extLst>
      <p:ext uri="{BB962C8B-B14F-4D97-AF65-F5344CB8AC3E}">
        <p14:creationId xmlns:p14="http://schemas.microsoft.com/office/powerpoint/2010/main" val="4050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F0749E-9E66-0BD2-C4DC-84C196DFF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29F71C-A132-F495-32AB-FAAF0FDE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7334317-7228-D0B2-F30C-B57D8C73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971314" cy="4497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5400" b="1" dirty="0">
                <a:solidFill>
                  <a:srgbClr val="FF0000"/>
                </a:solidFill>
              </a:rPr>
              <a:t>"Tue Gutes und rede darüber"</a:t>
            </a:r>
            <a:br>
              <a:rPr lang="de-AT" sz="5400" b="1" dirty="0">
                <a:solidFill>
                  <a:srgbClr val="FF0000"/>
                </a:solidFill>
              </a:rPr>
            </a:br>
            <a:r>
              <a:rPr lang="de-AT" sz="1200" dirty="0"/>
              <a:t>Original-Zitat stammt aus 1961 von Georg-Volkmar Graf Zedtwitz-Arnim</a:t>
            </a:r>
            <a:r>
              <a:rPr lang="de-AT" sz="1050" dirty="0"/>
              <a:t/>
            </a:r>
            <a:br>
              <a:rPr lang="de-AT" sz="1050" dirty="0"/>
            </a:br>
            <a:endParaRPr lang="de-AT" sz="1050" b="1" dirty="0"/>
          </a:p>
          <a:p>
            <a:r>
              <a:rPr lang="de-AT" sz="2200" dirty="0"/>
              <a:t>Public-Relations (PR) bedeutet die Beziehung zur Öffentlichkeit</a:t>
            </a:r>
          </a:p>
          <a:p>
            <a:r>
              <a:rPr lang="de-DE" sz="2200" dirty="0"/>
              <a:t>Damit ist die </a:t>
            </a:r>
            <a:r>
              <a:rPr lang="de-DE" sz="2200" b="1" dirty="0"/>
              <a:t>Öffentlichkeitsarbeit eines Unternehmens</a:t>
            </a:r>
            <a:r>
              <a:rPr lang="de-DE" sz="2200" dirty="0"/>
              <a:t> gemeint. PR fällt unter den Bereich der Unternehmenskommunikation, über die verschiedene Zielgruppen angesprochen werden.</a:t>
            </a:r>
          </a:p>
          <a:p>
            <a:pPr marL="0" indent="0">
              <a:buNone/>
            </a:pPr>
            <a:r>
              <a:rPr lang="de-AT" sz="2400" dirty="0"/>
              <a:t>   </a:t>
            </a:r>
            <a:r>
              <a:rPr lang="de-AT" sz="2400" b="1" dirty="0">
                <a:solidFill>
                  <a:srgbClr val="C00000"/>
                </a:solidFill>
              </a:rPr>
              <a:t>Im Grunde betreibt man auch als Feuerwehr „immer“ Öffentlichkeitsarbeit!</a:t>
            </a:r>
          </a:p>
          <a:p>
            <a:r>
              <a:rPr lang="de-AT" sz="2200" dirty="0"/>
              <a:t>Internet und digitale Fotografie erleichtern die Tätigkeit, die Präsenz von Feuerwehren im Web mit eigenen Seiten steigt täglich.  </a:t>
            </a:r>
          </a:p>
          <a:p>
            <a:endParaRPr lang="de-AT" sz="2400" b="1" dirty="0">
              <a:solidFill>
                <a:srgbClr val="C00000"/>
              </a:solidFill>
            </a:endParaRPr>
          </a:p>
          <a:p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6842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78217" cy="4183994"/>
          </a:xfrm>
        </p:spPr>
        <p:txBody>
          <a:bodyPr>
            <a:normAutofit/>
          </a:bodyPr>
          <a:lstStyle/>
          <a:p>
            <a:r>
              <a:rPr lang="de-DE" dirty="0"/>
              <a:t>Wer betreibt </a:t>
            </a:r>
            <a:r>
              <a:rPr lang="de-DE" b="1" dirty="0"/>
              <a:t>Öffentlichkeitsarbeit</a:t>
            </a:r>
            <a:r>
              <a:rPr lang="de-DE" dirty="0"/>
              <a:t>?</a:t>
            </a:r>
          </a:p>
          <a:p>
            <a:pPr lvl="1"/>
            <a:r>
              <a:rPr lang="de-DE" dirty="0"/>
              <a:t>jedes Feuerwehrmitglied betreibt indirekt für die Feuerwehr Öffentlichkeitsarbeit </a:t>
            </a:r>
          </a:p>
          <a:p>
            <a:pPr lvl="1"/>
            <a:r>
              <a:rPr lang="de-DE" dirty="0"/>
              <a:t>besondere Bedachtnahme auf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Verhalten / Adjustierung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Rechtliche und Feuerwehr-interne Vorschriften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 err="1"/>
              <a:t>Social</a:t>
            </a:r>
            <a:r>
              <a:rPr lang="de-DE" dirty="0"/>
              <a:t> Media</a:t>
            </a:r>
          </a:p>
        </p:txBody>
      </p:sp>
      <p:pic>
        <p:nvPicPr>
          <p:cNvPr id="7" name="Grafik 6" descr="Ein Bild, das Person, Kleidung, draußen, Mann enthält.&#10;&#10;Automatisch generierte Beschreibung">
            <a:extLst>
              <a:ext uri="{FF2B5EF4-FFF2-40B4-BE49-F238E27FC236}">
                <a16:creationId xmlns:a16="http://schemas.microsoft.com/office/drawing/2014/main" xmlns="" id="{25729489-DA70-F00E-CFCC-8AA0724D8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94" y="2199248"/>
            <a:ext cx="3688006" cy="24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C520AC-362A-B4CF-74CB-890B995B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51BE906-E8F3-FE1D-DD1D-7BAB9428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2FF8AC0-F217-6FB1-477D-0E9E1131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605"/>
            <a:ext cx="9383486" cy="3203577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00000"/>
              </a:lnSpc>
              <a:buNone/>
            </a:pPr>
            <a:r>
              <a:rPr lang="de-DE" sz="4400" b="1" dirty="0">
                <a:solidFill>
                  <a:srgbClr val="FF0000"/>
                </a:solidFill>
                <a:latin typeface="Myriad Pro Black Cond" panose="020B0806030403020204" pitchFamily="34" charset="0"/>
              </a:rPr>
              <a:t>Das Verhalten eines einzelnen Mitgliedes kann auf die gesamte Feuerwehr bzw. auf die Organisation Feuerwehr an sich zurückfallen! </a:t>
            </a:r>
          </a:p>
        </p:txBody>
      </p:sp>
    </p:spTree>
    <p:extLst>
      <p:ext uri="{BB962C8B-B14F-4D97-AF65-F5344CB8AC3E}">
        <p14:creationId xmlns:p14="http://schemas.microsoft.com/office/powerpoint/2010/main" val="38427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16719B-6376-C350-7A7B-6E3733078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E90A17-D190-D666-15A3-D70AA26A0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E3EC938-404B-475D-2A8D-8619C85C3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81"/>
            <a:ext cx="9179559" cy="2531262"/>
          </a:xfrm>
        </p:spPr>
        <p:txBody>
          <a:bodyPr>
            <a:normAutofit/>
          </a:bodyPr>
          <a:lstStyle/>
          <a:p>
            <a:r>
              <a:rPr lang="de-DE" dirty="0"/>
              <a:t>Folgen einer </a:t>
            </a:r>
            <a:r>
              <a:rPr lang="de-DE" b="1" dirty="0"/>
              <a:t>GUTEN </a:t>
            </a:r>
            <a:r>
              <a:rPr lang="de-DE" dirty="0"/>
              <a:t>Öffentlichkeitsarbeit</a:t>
            </a:r>
          </a:p>
          <a:p>
            <a:pPr lvl="1"/>
            <a:r>
              <a:rPr lang="de-DE" dirty="0"/>
              <a:t>Festigung des ohnehin schon hohen Vertrauen in der Bevölkerung</a:t>
            </a:r>
          </a:p>
          <a:p>
            <a:pPr lvl="1"/>
            <a:r>
              <a:rPr lang="de-DE" dirty="0"/>
              <a:t>neue Spender können angeworben werden</a:t>
            </a:r>
          </a:p>
          <a:p>
            <a:pPr lvl="2"/>
            <a:r>
              <a:rPr lang="de-DE" dirty="0"/>
              <a:t>insbesondere durch gezielte und strategisch angelegte ÖA können gezielt Spenden für eine Investition lukriert werden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pic>
        <p:nvPicPr>
          <p:cNvPr id="5" name="Grafik 4" descr="Ein Bild, das Logo, Symbol, Grafiken, Clipart enthält.&#10;&#10;Automatisch generierte Beschreibung">
            <a:extLst>
              <a:ext uri="{FF2B5EF4-FFF2-40B4-BE49-F238E27FC236}">
                <a16:creationId xmlns:a16="http://schemas.microsoft.com/office/drawing/2014/main" xmlns="" id="{DBD3D5AE-7418-7C5A-5C2A-9ACB9F0B8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0" y="3429000"/>
            <a:ext cx="2089149" cy="19521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57851BC-B16F-4DAB-C952-F5CF45D57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14" y="3816679"/>
            <a:ext cx="2613663" cy="183936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xmlns="" id="{E30A19AE-ECA5-AD3A-2294-F72D01320800}"/>
              </a:ext>
            </a:extLst>
          </p:cNvPr>
          <p:cNvGrpSpPr/>
          <p:nvPr/>
        </p:nvGrpSpPr>
        <p:grpSpPr>
          <a:xfrm>
            <a:off x="1056142" y="3844681"/>
            <a:ext cx="2465652" cy="1805449"/>
            <a:chOff x="1066955" y="4297664"/>
            <a:chExt cx="2362045" cy="179347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xmlns="" id="{00A12D28-8587-C042-781C-D1A5026C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955" y="4297664"/>
              <a:ext cx="2362045" cy="1771534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xmlns="" id="{6BBFCB8E-B386-52B1-EDF9-95FDD71F8A11}"/>
                </a:ext>
              </a:extLst>
            </p:cNvPr>
            <p:cNvSpPr txBox="1"/>
            <p:nvPr/>
          </p:nvSpPr>
          <p:spPr>
            <a:xfrm>
              <a:off x="1066955" y="5937250"/>
              <a:ext cx="736445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" dirty="0"/>
                <a:t>Foto: FF Oberwaltersdorf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7B12DB3C-1074-71AF-3B1C-DB72058F5976}"/>
              </a:ext>
            </a:extLst>
          </p:cNvPr>
          <p:cNvGrpSpPr/>
          <p:nvPr/>
        </p:nvGrpSpPr>
        <p:grpSpPr>
          <a:xfrm>
            <a:off x="3649880" y="3822595"/>
            <a:ext cx="2584547" cy="1805449"/>
            <a:chOff x="3552947" y="4281335"/>
            <a:chExt cx="2744658" cy="182932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xmlns="" id="{0496CC3A-5F8B-F658-4109-2F6B4FAB1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2947" y="4281335"/>
              <a:ext cx="2744658" cy="1829325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xmlns="" id="{55C95D51-C3C4-39DD-35D3-18E4AF79534F}"/>
                </a:ext>
              </a:extLst>
            </p:cNvPr>
            <p:cNvSpPr txBox="1"/>
            <p:nvPr/>
          </p:nvSpPr>
          <p:spPr>
            <a:xfrm>
              <a:off x="3693731" y="5750436"/>
              <a:ext cx="245692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600" dirty="0"/>
                <a:t>          Wärmebildkamera                                              Rettungsplattform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738756"/>
            <a:ext cx="6844552" cy="3117724"/>
          </a:xfrm>
        </p:spPr>
        <p:txBody>
          <a:bodyPr>
            <a:normAutofit/>
          </a:bodyPr>
          <a:lstStyle/>
          <a:p>
            <a:r>
              <a:rPr lang="de-DE" dirty="0"/>
              <a:t>Folgen einer </a:t>
            </a:r>
            <a:r>
              <a:rPr lang="de-DE" b="1" dirty="0"/>
              <a:t>GUTEN </a:t>
            </a:r>
            <a:r>
              <a:rPr lang="de-DE" dirty="0"/>
              <a:t>Öffentlichkeitsarbeit</a:t>
            </a:r>
            <a:br>
              <a:rPr lang="de-DE" dirty="0"/>
            </a:br>
            <a:endParaRPr lang="de-DE" dirty="0"/>
          </a:p>
          <a:p>
            <a:pPr lvl="1"/>
            <a:r>
              <a:rPr lang="de-DE" dirty="0"/>
              <a:t>Anwerbung neuer Mitglieder</a:t>
            </a:r>
          </a:p>
          <a:p>
            <a:pPr lvl="1"/>
            <a:r>
              <a:rPr lang="de-DE" dirty="0"/>
              <a:t>Schaffung eines Bewusstseins für die Freiwilligenarbeit der Feuerwehr</a:t>
            </a:r>
          </a:p>
          <a:p>
            <a:pPr lvl="1"/>
            <a:r>
              <a:rPr lang="de-DE" dirty="0"/>
              <a:t>höhere Bewerbung für Veranstaltungen</a:t>
            </a:r>
          </a:p>
          <a:p>
            <a:pPr lvl="1"/>
            <a:r>
              <a:rPr lang="de-DE" dirty="0"/>
              <a:t>Motivation der eigenen Mitglieder</a:t>
            </a:r>
          </a:p>
        </p:txBody>
      </p:sp>
      <p:pic>
        <p:nvPicPr>
          <p:cNvPr id="5" name="Grafik 4" descr="Ein Bild, das Logo, Symbol, Grafiken, Clipart enthält.&#10;&#10;Automatisch generierte Beschreibung">
            <a:extLst>
              <a:ext uri="{FF2B5EF4-FFF2-40B4-BE49-F238E27FC236}">
                <a16:creationId xmlns:a16="http://schemas.microsoft.com/office/drawing/2014/main" xmlns="" id="{72F55647-DF5C-5660-323B-8DDC01557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10" y="2452903"/>
            <a:ext cx="2089149" cy="19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0F61C7-6A6E-081D-C12A-5FDF9B9BC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E86505E-3916-99F8-F7A1-B3E922AE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0111E76-E2F2-913C-9469-35ADEC2C5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47789"/>
            <a:ext cx="7579658" cy="2671811"/>
          </a:xfrm>
        </p:spPr>
        <p:txBody>
          <a:bodyPr>
            <a:normAutofit/>
          </a:bodyPr>
          <a:lstStyle/>
          <a:p>
            <a:r>
              <a:rPr lang="de-DE" dirty="0"/>
              <a:t>Folgen einer </a:t>
            </a:r>
            <a:r>
              <a:rPr lang="de-DE" b="1" dirty="0"/>
              <a:t>SCHLECHTEN</a:t>
            </a:r>
            <a:r>
              <a:rPr lang="de-DE" dirty="0"/>
              <a:t> Öffentlichkeitsarbeit</a:t>
            </a:r>
            <a:br>
              <a:rPr lang="de-DE" dirty="0"/>
            </a:br>
            <a:endParaRPr lang="de-DE" dirty="0"/>
          </a:p>
          <a:p>
            <a:pPr lvl="1"/>
            <a:r>
              <a:rPr lang="de-DE" dirty="0"/>
              <a:t>Vertrauensverlust in der Bevölkerung</a:t>
            </a:r>
          </a:p>
          <a:p>
            <a:pPr lvl="1"/>
            <a:r>
              <a:rPr lang="de-DE" dirty="0"/>
              <a:t>Spender wenden sich von der Feuerwehr ab</a:t>
            </a:r>
          </a:p>
          <a:p>
            <a:pPr lvl="1"/>
            <a:r>
              <a:rPr lang="de-DE" dirty="0"/>
              <a:t>neue Mitglieder bleiben aus, da keiner „mit denen anstreifen möchte“</a:t>
            </a:r>
          </a:p>
        </p:txBody>
      </p:sp>
      <p:pic>
        <p:nvPicPr>
          <p:cNvPr id="7" name="Grafik 6" descr="Ein Bild, das gelb enthält.&#10;&#10;Automatisch generierte Beschreibung">
            <a:extLst>
              <a:ext uri="{FF2B5EF4-FFF2-40B4-BE49-F238E27FC236}">
                <a16:creationId xmlns:a16="http://schemas.microsoft.com/office/drawing/2014/main" xmlns="" id="{2B9C9BC6-AF29-6F19-A50C-FCEA48FB2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0" y="2258271"/>
            <a:ext cx="2094369" cy="23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1DDFC2-12AD-D5A2-3CB0-EEEA84DF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1683A08B-45DB-FD97-D875-27F4A6EE08DA}"/>
              </a:ext>
            </a:extLst>
          </p:cNvPr>
          <p:cNvSpPr/>
          <p:nvPr/>
        </p:nvSpPr>
        <p:spPr>
          <a:xfrm>
            <a:off x="6565132" y="5719038"/>
            <a:ext cx="3769119" cy="402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C9DAA5C5-FAEF-C2FA-2173-CF933F35C45A}"/>
              </a:ext>
            </a:extLst>
          </p:cNvPr>
          <p:cNvSpPr/>
          <p:nvPr/>
        </p:nvSpPr>
        <p:spPr>
          <a:xfrm>
            <a:off x="238513" y="4069792"/>
            <a:ext cx="5262716" cy="190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973037-A509-87B6-15FA-E2351838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43DDBE-96BF-475E-F028-B4B073468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8099"/>
            <a:ext cx="7579658" cy="431501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 descr="Ein Bild, das gelb enthält.&#10;&#10;Automatisch generierte Beschreibung">
            <a:extLst>
              <a:ext uri="{FF2B5EF4-FFF2-40B4-BE49-F238E27FC236}">
                <a16:creationId xmlns:a16="http://schemas.microsoft.com/office/drawing/2014/main" xmlns="" id="{7DFA42CE-0F45-BBD9-E396-428C1EA46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0" y="2258271"/>
            <a:ext cx="2094369" cy="2341457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xmlns="" id="{1C2C7209-44BD-D129-CEEB-BB42835A2133}"/>
              </a:ext>
            </a:extLst>
          </p:cNvPr>
          <p:cNvGrpSpPr/>
          <p:nvPr/>
        </p:nvGrpSpPr>
        <p:grpSpPr>
          <a:xfrm rot="21324651">
            <a:off x="356356" y="1846414"/>
            <a:ext cx="4958080" cy="2075939"/>
            <a:chOff x="905485" y="3053474"/>
            <a:chExt cx="4958080" cy="175329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xmlns="" id="{22CAC3EB-E2B3-DF2D-CBCA-9D0E90DB18B5}"/>
                </a:ext>
              </a:extLst>
            </p:cNvPr>
            <p:cNvSpPr/>
            <p:nvPr/>
          </p:nvSpPr>
          <p:spPr>
            <a:xfrm>
              <a:off x="905485" y="3053474"/>
              <a:ext cx="4958080" cy="15138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2D90C5B8-8198-518F-7A52-6B53CE846A50}"/>
                </a:ext>
              </a:extLst>
            </p:cNvPr>
            <p:cNvSpPr txBox="1"/>
            <p:nvPr/>
          </p:nvSpPr>
          <p:spPr>
            <a:xfrm>
              <a:off x="1012976" y="3195184"/>
              <a:ext cx="4744720" cy="161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AT" sz="16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FF Mitglied soll 30.000 Euro veruntreut haben</a:t>
              </a:r>
              <a:endParaRPr lang="de-AT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AT" sz="13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Ermittelt wird jedenfalls wegen des Verdachts auf Veruntreuung</a:t>
              </a:r>
              <a:br>
                <a:rPr lang="de-AT" sz="13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AT" sz="13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mit einem Strafmaß von bis zu drei Jahren Freiheitsstrafe. Bei dem Beschuldigten soll es sich um einen Polizisten handeln, der hauptberuflich bei der Landespolizeidirektion Niederösterreich arbeitet.</a:t>
              </a:r>
            </a:p>
            <a:p>
              <a:endParaRPr lang="de-AT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xmlns="" id="{95E34BAB-2E90-9F6B-693A-EA20A86D1F26}"/>
              </a:ext>
            </a:extLst>
          </p:cNvPr>
          <p:cNvGrpSpPr/>
          <p:nvPr/>
        </p:nvGrpSpPr>
        <p:grpSpPr>
          <a:xfrm>
            <a:off x="4749133" y="1512015"/>
            <a:ext cx="5388171" cy="665275"/>
            <a:chOff x="3728421" y="2821880"/>
            <a:chExt cx="5119709" cy="742581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xmlns="" id="{20B28C15-BDA9-5E40-1A2F-314F63BA8015}"/>
                </a:ext>
              </a:extLst>
            </p:cNvPr>
            <p:cNvSpPr/>
            <p:nvPr/>
          </p:nvSpPr>
          <p:spPr>
            <a:xfrm>
              <a:off x="3728421" y="2821880"/>
              <a:ext cx="5032167" cy="61555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xmlns="" id="{7E425CD1-9DBF-1F3F-37AF-7F1F43619AE0}"/>
                </a:ext>
              </a:extLst>
            </p:cNvPr>
            <p:cNvSpPr txBox="1"/>
            <p:nvPr/>
          </p:nvSpPr>
          <p:spPr>
            <a:xfrm>
              <a:off x="3789229" y="2918129"/>
              <a:ext cx="5058901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8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Feuerwehrmann verzockt Kasse seiner Kameraden ….</a:t>
              </a:r>
              <a:endParaRPr lang="de-A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de-AT" dirty="0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DF96215B-4B5A-35D8-BE9B-3944C85E82DD}"/>
              </a:ext>
            </a:extLst>
          </p:cNvPr>
          <p:cNvSpPr/>
          <p:nvPr/>
        </p:nvSpPr>
        <p:spPr>
          <a:xfrm>
            <a:off x="5718450" y="2402035"/>
            <a:ext cx="3769119" cy="2996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77F94053-FC2D-E47D-4A52-12817D06D119}"/>
              </a:ext>
            </a:extLst>
          </p:cNvPr>
          <p:cNvSpPr txBox="1"/>
          <p:nvPr/>
        </p:nvSpPr>
        <p:spPr>
          <a:xfrm>
            <a:off x="5784385" y="2570029"/>
            <a:ext cx="37031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Feuerwehrmann als Brandstifter:</a:t>
            </a:r>
          </a:p>
          <a:p>
            <a:r>
              <a:rPr lang="de-A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wollte mehr Action!</a:t>
            </a:r>
            <a:endParaRPr lang="de-AT" sz="1600" dirty="0"/>
          </a:p>
          <a:p>
            <a:endParaRPr lang="de-AT" sz="1600" dirty="0"/>
          </a:p>
          <a:p>
            <a:r>
              <a:rPr lang="de-AT" sz="1600" dirty="0"/>
              <a:t>22-Jähriger als Serienbrandstifter entlarvt. </a:t>
            </a:r>
          </a:p>
          <a:p>
            <a:r>
              <a:rPr lang="de-AT" sz="1600" dirty="0"/>
              <a:t>Weil in der kleinen Ortsfeuerwehr einfach zu wenig los war, soll ein 22-jähriger Feuerwehrmann selbst äußert fleißig mit dem Feuerzeug nachgeholfen haben. Nach einer Serie von elf Brandstiftungen in den vergangenen sechs Monaten im Bezirk  …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6F85FC43-C37D-9F8F-AB4E-4168E83899AB}"/>
              </a:ext>
            </a:extLst>
          </p:cNvPr>
          <p:cNvSpPr txBox="1"/>
          <p:nvPr/>
        </p:nvSpPr>
        <p:spPr>
          <a:xfrm>
            <a:off x="6761977" y="5719038"/>
            <a:ext cx="354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Sex-Attacken bei der Feuerwehr …</a:t>
            </a:r>
            <a:endParaRPr lang="de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EF2E34D7-4AC0-35B5-9515-4F9634244AC3}"/>
              </a:ext>
            </a:extLst>
          </p:cNvPr>
          <p:cNvSpPr txBox="1"/>
          <p:nvPr/>
        </p:nvSpPr>
        <p:spPr>
          <a:xfrm>
            <a:off x="267394" y="4207336"/>
            <a:ext cx="5247653" cy="195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Feuerwehrmann fährt betrunken zum Einsatz und verursacht Unfall - Richterin spricht ihn schuldig</a:t>
            </a:r>
            <a:endParaRPr lang="de-AT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 Halbe sind zu viel: Ein junger Feuerwehrmann aus Garmisch-Partenkirchen ist betrunken zu einem Einsatz gefahren. Dabei verursachte er einen Unfall. Die Richterin hat ihn nun schuldig gesprochen.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91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5399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006899"/>
            <a:ext cx="9464039" cy="3714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5400" b="1" dirty="0">
                <a:solidFill>
                  <a:srgbClr val="FF0000"/>
                </a:solidFill>
              </a:rPr>
              <a:t>!!! Merke !!!</a:t>
            </a:r>
            <a:endParaRPr lang="de-DE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de-DE" b="1" dirty="0"/>
              <a:t>Im Falle einer Krise sollte umgehend die Abteilung für Öffentlichkeitsarbeit im NÖ Landesfeuerwehrkommando informiert und der Landesbranddirektor eingeweiht werden.</a:t>
            </a:r>
          </a:p>
          <a:p>
            <a:pPr marL="0" indent="0" algn="ctr">
              <a:buNone/>
            </a:pPr>
            <a:endParaRPr lang="de-DE" sz="2800" dirty="0"/>
          </a:p>
          <a:p>
            <a:pPr marL="457200" lvl="1" indent="0" algn="ctr">
              <a:buNone/>
            </a:pPr>
            <a:r>
              <a:rPr lang="de-DE" sz="3600" dirty="0"/>
              <a:t>„Versucht es nicht alleine zu lösen!“</a:t>
            </a:r>
          </a:p>
          <a:p>
            <a:pPr marL="457200" lvl="1" indent="0" algn="ctr">
              <a:buNone/>
            </a:pP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5916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Rednerliste für Festveranstaltungen der Feuerwehr</a:t>
            </a:r>
          </a:p>
          <a:p>
            <a:pPr lvl="1"/>
            <a:r>
              <a:rPr lang="de-DE" dirty="0"/>
              <a:t>nur der ranghöchste Feuerwehrfunktionär soll seine Grußworte überbringen und bei der Rednerliste berücksichtigt werden</a:t>
            </a:r>
          </a:p>
          <a:p>
            <a:r>
              <a:rPr lang="de-DE" dirty="0"/>
              <a:t>Dienstanweisung 6.2.1 - Tarifordnung</a:t>
            </a:r>
          </a:p>
          <a:p>
            <a:pPr lvl="1"/>
            <a:r>
              <a:rPr lang="de-DE" dirty="0"/>
              <a:t>aktuelle Ausgabe 2024</a:t>
            </a:r>
          </a:p>
          <a:p>
            <a:pPr lvl="1"/>
            <a:r>
              <a:rPr lang="de-DE" dirty="0"/>
              <a:t>Indexanpassung 8%</a:t>
            </a:r>
          </a:p>
          <a:p>
            <a:r>
              <a:rPr lang="de-DE" dirty="0"/>
              <a:t>NÖ Feuerwehr - Förderungsrichtlinie</a:t>
            </a:r>
          </a:p>
          <a:p>
            <a:pPr lvl="1"/>
            <a:r>
              <a:rPr lang="de-DE" dirty="0"/>
              <a:t>aktuelle Ausgabe 2024</a:t>
            </a:r>
          </a:p>
          <a:p>
            <a:pPr lvl="1"/>
            <a:r>
              <a:rPr lang="de-AT" dirty="0"/>
              <a:t>25% Erhöhung der Fördersätze</a:t>
            </a:r>
          </a:p>
          <a:p>
            <a:pPr lvl="1"/>
            <a:r>
              <a:rPr lang="de-DE" dirty="0"/>
              <a:t>Reaktion auf Teuerungswelle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01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2659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77328"/>
            <a:ext cx="10668000" cy="4504629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Was kann ich als FKDT/STV tun?</a:t>
            </a:r>
          </a:p>
          <a:p>
            <a:pPr lvl="1">
              <a:lnSpc>
                <a:spcPct val="110000"/>
              </a:lnSpc>
            </a:pPr>
            <a:r>
              <a:rPr lang="de-DE" dirty="0"/>
              <a:t>Sensibilisierung der Feuerwehrmitglieder</a:t>
            </a:r>
          </a:p>
          <a:p>
            <a:pPr lvl="2">
              <a:lnSpc>
                <a:spcPct val="110000"/>
              </a:lnSpc>
            </a:pPr>
            <a:r>
              <a:rPr lang="de-DE" dirty="0"/>
              <a:t>Feuerwehr steht immer im Mittelpunkt der gesellschaftlichen Beachtung</a:t>
            </a:r>
          </a:p>
          <a:p>
            <a:pPr lvl="1">
              <a:lnSpc>
                <a:spcPct val="110000"/>
              </a:lnSpc>
            </a:pPr>
            <a:r>
              <a:rPr lang="de-DE" dirty="0"/>
              <a:t>Schulungen dieser Thematik in der eigenen Feuerwehr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feuerwehrinterne Basisausbildung</a:t>
            </a:r>
          </a:p>
          <a:p>
            <a:pPr lvl="3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Werte sollen von Beginn an in der Feuerwehr-Laufbahn vermittelt werden</a:t>
            </a:r>
            <a:br>
              <a:rPr lang="de-DE" dirty="0"/>
            </a:br>
            <a:endParaRPr lang="de-DE" dirty="0"/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de-AT" dirty="0"/>
              <a:t>Chargenschulungen, Chargen zählen immer als Vorbild innerhalb der Feuerwehr</a:t>
            </a:r>
            <a:br>
              <a:rPr lang="de-AT" dirty="0"/>
            </a:br>
            <a:endParaRPr lang="de-AT" dirty="0"/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de-DE" dirty="0">
                <a:hlinkClick r:id="rId3"/>
              </a:rPr>
              <a:t>Das Internet und meine Feuerwehr - saferinternet.at</a:t>
            </a:r>
            <a:endParaRPr lang="de-DE" dirty="0"/>
          </a:p>
          <a:p>
            <a:pPr marL="914400" lvl="2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1"/>
            <a:endParaRPr lang="de-DE" sz="1000" dirty="0"/>
          </a:p>
          <a:p>
            <a:pPr lvl="1"/>
            <a:r>
              <a:rPr lang="de-DE" dirty="0"/>
              <a:t>Besetzung eines Sachbearbeiters Öffentlichkeitsarbeit und Dokumentation </a:t>
            </a: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                             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B44AA70-4EBF-D59F-E461-8944ADAF8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66" y="4317428"/>
            <a:ext cx="1069998" cy="7596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FA01A5C-0D9F-0DEE-96F9-BFC936360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64" y="4402002"/>
            <a:ext cx="6350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1" y="1492334"/>
            <a:ext cx="9668433" cy="4410626"/>
          </a:xfrm>
        </p:spPr>
        <p:txBody>
          <a:bodyPr>
            <a:normAutofit lnSpcReduction="10000"/>
          </a:bodyPr>
          <a:lstStyle/>
          <a:p>
            <a:r>
              <a:rPr lang="de-DE" dirty="0"/>
              <a:t>Sachbearbeiter Öffentlichkeitsarbeit und Dokumentation</a:t>
            </a:r>
          </a:p>
          <a:p>
            <a:pPr lvl="1"/>
            <a:endParaRPr lang="de-DE" sz="1000" dirty="0"/>
          </a:p>
          <a:p>
            <a:pPr lvl="1"/>
            <a:r>
              <a:rPr lang="de-DE" sz="2200" dirty="0"/>
              <a:t>führt aktiv und gezielt ÖA durch </a:t>
            </a:r>
          </a:p>
          <a:p>
            <a:pPr lvl="1"/>
            <a:r>
              <a:rPr lang="de-DE" sz="2200" dirty="0"/>
              <a:t>muss nicht immer ein Fotograf sein</a:t>
            </a:r>
          </a:p>
          <a:p>
            <a:pPr lvl="1"/>
            <a:r>
              <a:rPr lang="de-DE" sz="2200" dirty="0"/>
              <a:t>was sollte ein Sachbearbeiter mitbringen?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Talent für das Verfassen von Texten und/oder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Technikaffinität </a:t>
            </a:r>
          </a:p>
          <a:p>
            <a:pPr lvl="1"/>
            <a:r>
              <a:rPr lang="de-DE" sz="2200" b="1" dirty="0"/>
              <a:t>Bildung eines Teams möglich </a:t>
            </a:r>
            <a:r>
              <a:rPr lang="de-DE" sz="2000" dirty="0"/>
              <a:t>(Nutzung der Stärken Einzelner)</a:t>
            </a:r>
          </a:p>
          <a:p>
            <a:pPr lvl="1"/>
            <a:endParaRPr lang="de-DE" sz="1600" dirty="0"/>
          </a:p>
          <a:p>
            <a:pPr lvl="1"/>
            <a:r>
              <a:rPr lang="de-DE" dirty="0"/>
              <a:t>für gute Öffentlichkeitsarbeit gibt es kein Patentrezept 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sie muss für jede Feuerwehr individuell gestaltet sein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de-DE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Aktiv besetzter SB entlastet das KDO massiv!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5" name="Grafik 4" descr="Ein Bild, das Elektronik, Kamera, Kameras und Optik, Digitalkamera enthält.&#10;&#10;Automatisch generierte Beschreibung">
            <a:extLst>
              <a:ext uri="{FF2B5EF4-FFF2-40B4-BE49-F238E27FC236}">
                <a16:creationId xmlns:a16="http://schemas.microsoft.com/office/drawing/2014/main" xmlns="" id="{886D252B-B6A9-4927-B804-2B980DC47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90" b="93528" l="5400" r="94300">
                        <a14:foregroundMark x1="27400" y1="18482" x2="42300" y2="12757"/>
                        <a14:foregroundMark x1="42300" y1="12757" x2="69150" y2="28189"/>
                        <a14:foregroundMark x1="69150" y1="28189" x2="85600" y2="30865"/>
                        <a14:foregroundMark x1="85600" y1="30865" x2="93800" y2="76042"/>
                        <a14:foregroundMark x1="93800" y1="76042" x2="83450" y2="89919"/>
                        <a14:foregroundMark x1="83450" y1="89919" x2="16450" y2="91164"/>
                        <a14:foregroundMark x1="16450" y1="91164" x2="5450" y2="74175"/>
                        <a14:foregroundMark x1="5450" y1="74175" x2="10800" y2="28998"/>
                        <a14:foregroundMark x1="10800" y1="28998" x2="24550" y2="22838"/>
                        <a14:foregroundMark x1="24550" y1="22838" x2="28200" y2="18482"/>
                        <a14:foregroundMark x1="13900" y1="40697" x2="51950" y2="33852"/>
                        <a14:foregroundMark x1="51950" y1="33852" x2="69600" y2="36092"/>
                        <a14:foregroundMark x1="69600" y1="36092" x2="81500" y2="48227"/>
                        <a14:foregroundMark x1="81500" y1="48227" x2="81050" y2="67828"/>
                        <a14:foregroundMark x1="81050" y1="67828" x2="66950" y2="82203"/>
                        <a14:foregroundMark x1="66950" y1="82203" x2="59800" y2="85439"/>
                        <a14:foregroundMark x1="40100" y1="35657" x2="71850" y2="49533"/>
                        <a14:foregroundMark x1="71850" y1="49533" x2="81950" y2="64841"/>
                        <a14:foregroundMark x1="81950" y1="64841" x2="87300" y2="81892"/>
                        <a14:foregroundMark x1="87300" y1="81892" x2="85700" y2="87492"/>
                        <a14:foregroundMark x1="63850" y1="48102" x2="64400" y2="79714"/>
                        <a14:foregroundMark x1="44400" y1="31985" x2="53300" y2="35345"/>
                        <a14:foregroundMark x1="43850" y1="33292" x2="45500" y2="31612"/>
                        <a14:foregroundMark x1="84100" y1="31985" x2="94000" y2="47915"/>
                        <a14:foregroundMark x1="94000" y1="47915" x2="94050" y2="87554"/>
                        <a14:foregroundMark x1="94050" y1="87554" x2="35050" y2="93217"/>
                        <a14:foregroundMark x1="35050" y1="93217" x2="18650" y2="92844"/>
                        <a14:foregroundMark x1="18650" y1="92844" x2="5400" y2="86061"/>
                        <a14:foregroundMark x1="5400" y1="86061" x2="6600" y2="71002"/>
                        <a14:foregroundMark x1="88650" y1="33665" x2="93850" y2="51525"/>
                        <a14:foregroundMark x1="93850" y1="51525" x2="94350" y2="89110"/>
                        <a14:foregroundMark x1="94350" y1="89110" x2="94050" y2="89484"/>
                        <a14:foregroundMark x1="44700" y1="8090" x2="34700" y2="8090"/>
                        <a14:foregroundMark x1="6100" y1="86123" x2="19200" y2="93404"/>
                        <a14:foregroundMark x1="19200" y1="93404" x2="22800" y2="9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22" y="1866403"/>
            <a:ext cx="2514232" cy="20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EB5C10-1B2A-61B8-D83D-5E5540BA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0A25FB-527C-BC3C-4045-BE777FA7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845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4028F22-D376-0C4F-63F1-CA312EE05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430130"/>
            <a:ext cx="8041640" cy="92322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e-DE" sz="2800" b="1" dirty="0"/>
              <a:t>Kontakt mit der Presse im Zuge eines Einsatzes:</a:t>
            </a:r>
            <a:br>
              <a:rPr lang="de-DE" sz="2800" b="1" dirty="0"/>
            </a:br>
            <a:endParaRPr lang="de-DE" sz="28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55FE5B5-894D-64AB-B6A1-07CB4B5A6DE3}"/>
              </a:ext>
            </a:extLst>
          </p:cNvPr>
          <p:cNvSpPr txBox="1"/>
          <p:nvPr/>
        </p:nvSpPr>
        <p:spPr>
          <a:xfrm>
            <a:off x="838200" y="4410114"/>
            <a:ext cx="94284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INFORMATIONSWEITERGABE NACH AUSSEN</a:t>
            </a:r>
          </a:p>
          <a:p>
            <a:pPr algn="ctr"/>
            <a:r>
              <a:rPr lang="de-DE" sz="2800" b="1" dirty="0">
                <a:solidFill>
                  <a:srgbClr val="FF0000"/>
                </a:solidFill>
              </a:rPr>
              <a:t>IMMER NUR IN ABSTIMMUNG MIT DEM ZUSTÄNDIGEN EINSATZLEITER!</a:t>
            </a:r>
          </a:p>
          <a:p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62865EAB-9D38-3961-0D90-D0CED6BA9210}"/>
              </a:ext>
            </a:extLst>
          </p:cNvPr>
          <p:cNvSpPr txBox="1"/>
          <p:nvPr/>
        </p:nvSpPr>
        <p:spPr>
          <a:xfrm>
            <a:off x="421639" y="2104141"/>
            <a:ext cx="81675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200" dirty="0"/>
              <a:t>Bei größeren oder ausgewöhnlichen Einsätzen werden wir als Feuerwehr immer wieder auch bereits während eines laufenden Einsatzes von Medien/Journalisten kontaktiert.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295CF552-37E4-A5B5-4D4D-9839E8AC7E9B}"/>
              </a:ext>
            </a:extLst>
          </p:cNvPr>
          <p:cNvSpPr txBox="1"/>
          <p:nvPr/>
        </p:nvSpPr>
        <p:spPr>
          <a:xfrm>
            <a:off x="838200" y="3451930"/>
            <a:ext cx="7625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200" dirty="0"/>
              <a:t>Achtet immer darauf welche Informationen raus geben werden und durch wen diese übermittelt werden sollen.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0730B9D-0CB4-7CC3-F600-ECDF0377F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2" y="1430130"/>
            <a:ext cx="2901948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B9167C-F4DE-DE26-EFCD-34FCCCE82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A71B59B-6E3A-F5F8-24C4-F80E424F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845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0F6F76C-2F58-8825-C54C-ED46C6F89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9330"/>
            <a:ext cx="9017000" cy="4696350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20000"/>
              </a:lnSpc>
            </a:pPr>
            <a:r>
              <a:rPr lang="de-DE" sz="2800" dirty="0"/>
              <a:t>Unbedingt prüfen wer hier für die Pressearbeit Zuständig ist (andere Organisation, Behörde, Betriebe)</a:t>
            </a:r>
          </a:p>
          <a:p>
            <a:pPr lvl="1">
              <a:lnSpc>
                <a:spcPct val="120000"/>
              </a:lnSpc>
            </a:pPr>
            <a:endParaRPr lang="de-AT" sz="1000" dirty="0"/>
          </a:p>
          <a:p>
            <a:pPr lvl="1">
              <a:lnSpc>
                <a:spcPct val="120000"/>
              </a:lnSpc>
            </a:pPr>
            <a:r>
              <a:rPr lang="de-AT" sz="2800" dirty="0"/>
              <a:t>Bei der Öffentlichkeitsarbeit sind mehrere rechtliche Bestimmungen einzuhalten.</a:t>
            </a:r>
            <a:endParaRPr lang="de-AT" sz="2600" dirty="0"/>
          </a:p>
          <a:p>
            <a:pPr lvl="1"/>
            <a:endParaRPr lang="de-AT" sz="1000" b="1" dirty="0">
              <a:solidFill>
                <a:srgbClr val="FF0000"/>
              </a:solidFill>
            </a:endParaRPr>
          </a:p>
          <a:p>
            <a:pPr lvl="1"/>
            <a:r>
              <a:rPr lang="de-AT" sz="3000" b="1" dirty="0">
                <a:solidFill>
                  <a:srgbClr val="FF0000"/>
                </a:solidFill>
              </a:rPr>
              <a:t>So gilt immer an erster Stelle der Opferschutz!</a:t>
            </a:r>
            <a:endParaRPr lang="de-AT" sz="3000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endParaRPr lang="de-AT" sz="10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de-AT" sz="2700" b="1" dirty="0">
                <a:solidFill>
                  <a:srgbClr val="FF0000"/>
                </a:solidFill>
              </a:rPr>
              <a:t>Im privaten Bereich als auch auf einem Firmengelände müssen wir bestimmte Vorgaben beachten!</a:t>
            </a:r>
            <a:endParaRPr lang="de-AT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de-AT" sz="2600" dirty="0"/>
              <a:t>Auch ist die Weiterleitung von Informationen bei Einsätzen mit laufenden oder startenden Ermittlungen immer mit der Exekutive abzustimmen. </a:t>
            </a:r>
            <a:br>
              <a:rPr lang="de-AT" sz="2600" dirty="0"/>
            </a:br>
            <a:endParaRPr lang="de-AT" sz="2600" dirty="0"/>
          </a:p>
          <a:p>
            <a:pPr lvl="1"/>
            <a:endParaRPr lang="de-DE" dirty="0"/>
          </a:p>
        </p:txBody>
      </p:sp>
      <p:pic>
        <p:nvPicPr>
          <p:cNvPr id="5" name="Grafik 4" descr="Ein Bild, das Elektronik, Kameras und Optik, optisches Instrument, Objektiv enthält.&#10;&#10;Automatisch generierte Beschreibung">
            <a:extLst>
              <a:ext uri="{FF2B5EF4-FFF2-40B4-BE49-F238E27FC236}">
                <a16:creationId xmlns:a16="http://schemas.microsoft.com/office/drawing/2014/main" xmlns="" id="{FECA30BC-E4F9-D577-4E64-71900CA12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95" b="89987" l="10000" r="90000">
                        <a14:foregroundMark x1="61841" y1="11980" x2="68977" y2="16048"/>
                        <a14:foregroundMark x1="62773" y1="11623" x2="57136" y2="10505"/>
                        <a14:foregroundMark x1="62591" y1="11623" x2="58091" y2="7555"/>
                        <a14:foregroundMark x1="62227" y1="11623" x2="60159" y2="6795"/>
                        <a14:foregroundMark x1="62591" y1="10863" x2="60909" y2="9030"/>
                        <a14:foregroundMark x1="62409" y1="10148" x2="61273" y2="9388"/>
                        <a14:foregroundMark x1="38455" y1="89227" x2="27682" y2="85159"/>
                        <a14:foregroundMark x1="37000" y1="88422" x2="29545" y2="86768"/>
                        <a14:foregroundMark x1="38659" y1="88020" x2="28273" y2="77425"/>
                        <a14:foregroundMark x1="28273" y1="77425" x2="28114" y2="74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96" r="20963"/>
          <a:stretch/>
        </p:blipFill>
        <p:spPr>
          <a:xfrm>
            <a:off x="8453120" y="1430130"/>
            <a:ext cx="2900680" cy="245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1366" y="1295998"/>
            <a:ext cx="10932160" cy="35279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e-DE" dirty="0"/>
              <a:t>Kontakt mit der Presse im Zuge eines besonderen Einsatzes: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9CADC61-AADC-6D0F-8EB1-A8CA371C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4" y="2340145"/>
            <a:ext cx="6743531" cy="370234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2688DCC8-542D-2B14-56C1-98D2FFAB78D2}"/>
              </a:ext>
            </a:extLst>
          </p:cNvPr>
          <p:cNvSpPr txBox="1"/>
          <p:nvPr/>
        </p:nvSpPr>
        <p:spPr>
          <a:xfrm>
            <a:off x="2192743" y="1728499"/>
            <a:ext cx="7392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Blutbad bei Wohnungsbrand </a:t>
            </a:r>
            <a:r>
              <a:rPr lang="de-AT" sz="2800" b="1" kern="1800" dirty="0">
                <a:solidFill>
                  <a:srgbClr val="FF0000"/>
                </a:solidFill>
                <a:latin typeface="Times New Roman" panose="02020603050405020304" pitchFamily="18" charset="0"/>
              </a:rPr>
              <a:t>in Bad Vöslau!</a:t>
            </a:r>
            <a:endParaRPr lang="de-AT" sz="2800" dirty="0">
              <a:solidFill>
                <a:srgbClr val="FF000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4123A2B2-BB5F-D5A9-9952-D40603D33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91" y="2355933"/>
            <a:ext cx="3536539" cy="206715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349A29DA-D471-7053-4FEE-9FDF4FE332F1}"/>
              </a:ext>
            </a:extLst>
          </p:cNvPr>
          <p:cNvSpPr txBox="1"/>
          <p:nvPr/>
        </p:nvSpPr>
        <p:spPr>
          <a:xfrm>
            <a:off x="7648287" y="4418505"/>
            <a:ext cx="38747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/>
              <a:t>Die Feuerwehr konnte den Brand rasch löschen und die drei leblosen Personen bergen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A9122465-DBB2-6299-AFCE-ACE156237E46}"/>
              </a:ext>
            </a:extLst>
          </p:cNvPr>
          <p:cNvSpPr txBox="1"/>
          <p:nvPr/>
        </p:nvSpPr>
        <p:spPr>
          <a:xfrm>
            <a:off x="7786439" y="4705562"/>
            <a:ext cx="3536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Da alle Toten Schussverletzungen aufwiesen, hat das Landeskriminalamt Ermittlungen wegen Mordverdachts aufgenommen.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34C35D5C-7F7B-61EA-F39C-15DC3C991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64" y="4979536"/>
            <a:ext cx="1785531" cy="1295998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19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1599D2-5D3A-FD1D-1290-9BDE3616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178DAE3-0276-2F9E-FE12-8C76D264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782054"/>
            <a:ext cx="5675382" cy="39727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E54AA866-F92B-6905-48C9-0F5F4BB2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128E90A-CFFE-3138-39B9-C336DF971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66" y="1295998"/>
            <a:ext cx="10932160" cy="35279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e-DE" dirty="0"/>
              <a:t>Kontakt mit der Presse im Zuge eines besonderen Einsatzes:</a:t>
            </a:r>
            <a:br>
              <a:rPr lang="de-DE" dirty="0"/>
            </a:b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0C7286B5-4BCD-FF3C-CA95-19332124C10D}"/>
              </a:ext>
            </a:extLst>
          </p:cNvPr>
          <p:cNvSpPr txBox="1"/>
          <p:nvPr/>
        </p:nvSpPr>
        <p:spPr>
          <a:xfrm>
            <a:off x="953589" y="5815172"/>
            <a:ext cx="3536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Zwischen Traiskirchen und Guntramsdorf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CA36E06-B436-A191-59FB-C47DDA931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497" y="1782054"/>
            <a:ext cx="3943873" cy="22180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25D9EE40-D13D-BC8D-7DD6-E3D8F228B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701" y="4734139"/>
            <a:ext cx="2779407" cy="15631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296E4B4-A362-6DCC-C61C-52851CFE6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497" y="4106214"/>
            <a:ext cx="3943872" cy="221805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51EB271C-E263-EE6F-D3FE-C012516F3DE0}"/>
              </a:ext>
            </a:extLst>
          </p:cNvPr>
          <p:cNvSpPr txBox="1"/>
          <p:nvPr/>
        </p:nvSpPr>
        <p:spPr>
          <a:xfrm>
            <a:off x="3811844" y="1786792"/>
            <a:ext cx="2865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Klima-Aktivisten auf der A2</a:t>
            </a:r>
          </a:p>
        </p:txBody>
      </p:sp>
    </p:spTree>
    <p:extLst>
      <p:ext uri="{BB962C8B-B14F-4D97-AF65-F5344CB8AC3E}">
        <p14:creationId xmlns:p14="http://schemas.microsoft.com/office/powerpoint/2010/main" val="4224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617B6C-2B73-28D3-58CD-D90CDB50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B86066F-FA18-F53E-8953-ABC22BDF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D172DA2-04D2-434A-7867-D4F48A52B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66" y="1295998"/>
            <a:ext cx="10932160" cy="35279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e-DE" dirty="0"/>
              <a:t>Kontakt mit der Presse im Zuge eines besonderen Einsatzes: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F7887AA-F31E-7D2A-4B24-FE1041C2852A}"/>
              </a:ext>
            </a:extLst>
          </p:cNvPr>
          <p:cNvSpPr txBox="1"/>
          <p:nvPr/>
        </p:nvSpPr>
        <p:spPr>
          <a:xfrm>
            <a:off x="848474" y="1690689"/>
            <a:ext cx="10124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400" b="1" dirty="0">
                <a:solidFill>
                  <a:schemeClr val="accent2">
                    <a:lumMod val="75000"/>
                  </a:schemeClr>
                </a:solidFill>
              </a:rPr>
              <a:t>Bankomatbande hat wieder zugeschlagen: Bereits der zehnte Coup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BFF0CCB7-499F-CA88-748A-9CCB10602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94" y="2298999"/>
            <a:ext cx="3160184" cy="196829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299649B6-58EE-E53C-9922-2D3B4905C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35" y="2298999"/>
            <a:ext cx="2949757" cy="19682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FD69CBE-E60F-2222-80F3-3A189952A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1" y="4373812"/>
            <a:ext cx="3014430" cy="169630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4D26C78E-5CDF-4DE8-E2E2-76DB25CEF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57" y="4364679"/>
            <a:ext cx="2573020" cy="171456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2B5D7ADA-10B2-9CC3-ABEA-D93F138CA2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58" y="4372573"/>
            <a:ext cx="2573020" cy="150766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13005B52-5C34-9341-C90D-13C7A11208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1" y="2298999"/>
            <a:ext cx="3497773" cy="196829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9B5EE35F-E930-20EB-81DF-2A4C98EF89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1" y="4355998"/>
            <a:ext cx="1482913" cy="173193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CD97697A-A15C-45A7-36B2-B71B94805F22}"/>
              </a:ext>
            </a:extLst>
          </p:cNvPr>
          <p:cNvSpPr txBox="1"/>
          <p:nvPr/>
        </p:nvSpPr>
        <p:spPr>
          <a:xfrm>
            <a:off x="8591038" y="5887234"/>
            <a:ext cx="2573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Spar Oberwaltersdorf Juli 2019</a:t>
            </a:r>
          </a:p>
        </p:txBody>
      </p:sp>
    </p:spTree>
    <p:extLst>
      <p:ext uri="{BB962C8B-B14F-4D97-AF65-F5344CB8AC3E}">
        <p14:creationId xmlns:p14="http://schemas.microsoft.com/office/powerpoint/2010/main" val="23888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FD77D7-A940-74CC-B271-245FC280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DCDE76-5240-4F16-D19C-5AD36976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939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A564E96-54D5-5B36-90AC-6DFEAAB41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1508818"/>
            <a:ext cx="10916920" cy="45059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     </a:t>
            </a:r>
            <a:r>
              <a:rPr lang="de-DE" b="1" dirty="0"/>
              <a:t>Hinweise für den FKDT/STV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de-DE" dirty="0"/>
              <a:t>Schon im Vorfeld innerhalb der Feuerwehr klare Regeln schaffen bezüglich ÖA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speziell wegen Veröffentlichung von Fotos/Videos im FW Dienst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Wo dürfen Informationen/Kommentare sowie Bildmaterial durch die Feuerwehrmitgliedern gepostet werden.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Bereits im vorhinein Genehmigungen von jedem FW Mitglieder einholen für die Nutzung von Bildmaterial welches von ihnen erstellt wurde und für die ÖA verwendet wird. Kann mit einer sogenannten </a:t>
            </a:r>
            <a:r>
              <a:rPr lang="de-DE" sz="2000" b="1" dirty="0"/>
              <a:t>„Werknutzungsvereinbarung“ </a:t>
            </a:r>
            <a:r>
              <a:rPr lang="de-DE" sz="2000" dirty="0"/>
              <a:t>gehandhabt werden.</a:t>
            </a:r>
            <a:endParaRPr lang="de-DE" sz="2000" b="1" dirty="0">
              <a:solidFill>
                <a:srgbClr val="C00000"/>
              </a:solidFill>
            </a:endParaRP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de-DE" sz="2200" b="1" dirty="0">
                <a:solidFill>
                  <a:srgbClr val="C00000"/>
                </a:solidFill>
              </a:rPr>
              <a:t>Verlässt ein Mitglied im Streit die Feuerwehr kann es dann zu Problemen kommen!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de-AT" sz="2200" b="1" dirty="0">
                <a:solidFill>
                  <a:srgbClr val="FF0000"/>
                </a:solidFill>
              </a:rPr>
              <a:t>Wird fremdes Bildmaterial oder Musik verwendet – !!! AUF RECHTE ACHTEN !!!</a:t>
            </a:r>
          </a:p>
          <a:p>
            <a:pPr marL="457200" lvl="1" indent="0" algn="ctr">
              <a:lnSpc>
                <a:spcPct val="150000"/>
              </a:lnSpc>
              <a:buNone/>
            </a:pPr>
            <a:endParaRPr lang="de-DE" sz="2200" b="1" dirty="0">
              <a:solidFill>
                <a:srgbClr val="C00000"/>
              </a:solidFill>
            </a:endParaRPr>
          </a:p>
          <a:p>
            <a:pPr marL="457200" lvl="1" indent="0" algn="ctr">
              <a:lnSpc>
                <a:spcPct val="15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6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C12BB6-8839-E865-C00B-8E4DA42A0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485D8E-6182-1F74-8B0E-A698B0D9B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3EA5F56-F7CB-E0EC-1734-9FF67D08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945"/>
            <a:ext cx="10347960" cy="49212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b="1" dirty="0"/>
              <a:t>Allgemeines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sz="2400" b="1" dirty="0"/>
              <a:t>Beschwerdemanagement</a:t>
            </a:r>
            <a:r>
              <a:rPr lang="de-DE" sz="2400" dirty="0"/>
              <a:t> </a:t>
            </a:r>
            <a:r>
              <a:rPr lang="de-DE" sz="2200" dirty="0"/>
              <a:t>(Regelung schaffen wie mit Beschwerden, Anschuldigungen, oder schlichtweg Fragen, die die Bevölkerung beschäftigt umzugehen ist). </a:t>
            </a:r>
            <a:r>
              <a:rPr lang="de-DE" sz="1500" b="1" i="1" dirty="0">
                <a:solidFill>
                  <a:srgbClr val="FF0000"/>
                </a:solidFill>
              </a:rPr>
              <a:t>Artikel dazu im Brandaus 10/2023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de-DE" sz="1900" dirty="0"/>
              <a:t>Oftmals entwickelt sich aus einer kleinen Frage oder einem Missverständnis eine wutentbrannte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de-DE" sz="1900" dirty="0"/>
              <a:t>Diskussion zwischen einzelnen oder schlimmer zwischen Bevölkerung und Feuerwehr</a:t>
            </a:r>
          </a:p>
          <a:p>
            <a:pPr>
              <a:lnSpc>
                <a:spcPct val="120000"/>
              </a:lnSpc>
            </a:pPr>
            <a:r>
              <a:rPr lang="de-AT" sz="2400" b="1" dirty="0">
                <a:solidFill>
                  <a:srgbClr val="FF0000"/>
                </a:solidFill>
              </a:rPr>
              <a:t>Feuerwehrmitglied</a:t>
            </a:r>
            <a:r>
              <a:rPr lang="de-AT" sz="2400" dirty="0">
                <a:solidFill>
                  <a:srgbClr val="FF0000"/>
                </a:solidFill>
              </a:rPr>
              <a:t> </a:t>
            </a:r>
            <a:r>
              <a:rPr lang="de-AT" sz="2400" b="1" dirty="0">
                <a:solidFill>
                  <a:srgbClr val="FF0000"/>
                </a:solidFill>
              </a:rPr>
              <a:t>fährt</a:t>
            </a:r>
            <a:r>
              <a:rPr lang="de-AT" sz="2400" dirty="0">
                <a:solidFill>
                  <a:srgbClr val="FF0000"/>
                </a:solidFill>
              </a:rPr>
              <a:t> </a:t>
            </a:r>
            <a:r>
              <a:rPr lang="de-AT" sz="2400" b="1" dirty="0">
                <a:solidFill>
                  <a:srgbClr val="FF0000"/>
                </a:solidFill>
              </a:rPr>
              <a:t>trotz Krankenstand auf Einsatz</a:t>
            </a:r>
            <a:r>
              <a:rPr lang="de-AT" sz="2400" dirty="0">
                <a:solidFill>
                  <a:srgbClr val="FF0000"/>
                </a:solidFill>
              </a:rPr>
              <a:t>! </a:t>
            </a:r>
            <a:endParaRPr lang="de-DE" sz="24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de-DE" sz="2200" dirty="0"/>
              <a:t>Unterschied zwischen </a:t>
            </a:r>
            <a:r>
              <a:rPr lang="de-DE" sz="2400" b="1" i="1" dirty="0"/>
              <a:t>Dokumentation</a:t>
            </a:r>
            <a:r>
              <a:rPr lang="de-DE" sz="2400" dirty="0"/>
              <a:t> und </a:t>
            </a:r>
            <a:r>
              <a:rPr lang="de-DE" sz="2400" b="1" i="1" dirty="0"/>
              <a:t>Öffentlichkeitsarbeit</a:t>
            </a:r>
          </a:p>
          <a:p>
            <a:pPr>
              <a:lnSpc>
                <a:spcPct val="120000"/>
              </a:lnSpc>
            </a:pPr>
            <a:r>
              <a:rPr lang="de-DE" sz="2300" dirty="0"/>
              <a:t>Wenn ÖA nur über Soziale Medien – denkt aber auch an eure FW-Chronik!</a:t>
            </a:r>
          </a:p>
          <a:p>
            <a:pPr>
              <a:lnSpc>
                <a:spcPct val="120000"/>
              </a:lnSpc>
            </a:pPr>
            <a:r>
              <a:rPr lang="de-DE" sz="2300" dirty="0"/>
              <a:t>Versicherungen informieren sich im Web über unsere Einsätze</a:t>
            </a:r>
          </a:p>
          <a:p>
            <a:pPr>
              <a:lnSpc>
                <a:spcPct val="120000"/>
              </a:lnSpc>
            </a:pPr>
            <a:r>
              <a:rPr lang="de-DE" sz="2300" dirty="0"/>
              <a:t>Brand/Wasserschaden Sanierungsfirmen</a:t>
            </a:r>
          </a:p>
          <a:p>
            <a:pPr marL="0" indent="0">
              <a:buNone/>
            </a:pPr>
            <a:endParaRPr lang="de-DE" sz="2400" dirty="0"/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6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15880" cy="521336"/>
          </a:xfrm>
        </p:spPr>
        <p:txBody>
          <a:bodyPr>
            <a:normAutofit/>
          </a:bodyPr>
          <a:lstStyle/>
          <a:p>
            <a:r>
              <a:rPr lang="de-DE" b="1" dirty="0"/>
              <a:t>Unterstützung im Bezirk BADEN</a:t>
            </a:r>
            <a:r>
              <a:rPr lang="de-DE" dirty="0"/>
              <a:t> – AFKDO – BFKDO - Presseteam</a:t>
            </a:r>
          </a:p>
        </p:txBody>
      </p:sp>
      <p:pic>
        <p:nvPicPr>
          <p:cNvPr id="1026" name="Picture 2" descr="BSB ÖA EOBI Stefan Schneider BFKDO BADEN">
            <a:extLst>
              <a:ext uri="{FF2B5EF4-FFF2-40B4-BE49-F238E27FC236}">
                <a16:creationId xmlns:a16="http://schemas.microsoft.com/office/drawing/2014/main" xmlns="" id="{213A7069-ACAA-D68E-2B8A-9889154F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37" y="2612619"/>
            <a:ext cx="1296613" cy="16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B ÖA Julia Krisch AFKDO Ebreichsdorf">
            <a:extLst>
              <a:ext uri="{FF2B5EF4-FFF2-40B4-BE49-F238E27FC236}">
                <a16:creationId xmlns:a16="http://schemas.microsoft.com/office/drawing/2014/main" xmlns="" id="{D152DCCF-D1F8-8485-FB3E-34C5525F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86" y="2612620"/>
            <a:ext cx="1296613" cy="16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SB ÖA Markus Hackl AFKDO Pottenstein">
            <a:extLst>
              <a:ext uri="{FF2B5EF4-FFF2-40B4-BE49-F238E27FC236}">
                <a16:creationId xmlns:a16="http://schemas.microsoft.com/office/drawing/2014/main" xmlns="" id="{72CEEBDE-43C2-90A2-8B78-4AD0E5B5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02" y="2615959"/>
            <a:ext cx="1317869" cy="16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157881A4-1F2B-7258-B723-CA5438549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7" y="2613382"/>
            <a:ext cx="1345436" cy="16260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7E8589E-892F-8851-48AD-B818F4853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0" y="2612620"/>
            <a:ext cx="1317869" cy="16260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EC4E3A43-41F4-4E0D-4F83-2299C88C6D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69" y="2619355"/>
            <a:ext cx="1296613" cy="162268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F4D78292-8FC4-87E0-6F0B-0E1187E384E9}"/>
              </a:ext>
            </a:extLst>
          </p:cNvPr>
          <p:cNvSpPr txBox="1"/>
          <p:nvPr/>
        </p:nvSpPr>
        <p:spPr>
          <a:xfrm>
            <a:off x="6584323" y="4391372"/>
            <a:ext cx="166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BSB &amp; S5 ÖA EOBI Stefan Schneider</a:t>
            </a:r>
            <a:br>
              <a:rPr lang="de-AT" sz="800" dirty="0"/>
            </a:br>
            <a:r>
              <a:rPr lang="de-AT" sz="800" dirty="0"/>
              <a:t>FF Baden-Stadt</a:t>
            </a:r>
          </a:p>
          <a:p>
            <a:pPr algn="ctr"/>
            <a:endParaRPr lang="de-AT" sz="800" dirty="0"/>
          </a:p>
          <a:p>
            <a:pPr algn="ctr"/>
            <a:r>
              <a:rPr lang="de-AT" sz="800" dirty="0"/>
              <a:t>BFKDO BADEN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DF3A5C56-6FF2-6ACB-B667-44222301AF37}"/>
              </a:ext>
            </a:extLst>
          </p:cNvPr>
          <p:cNvSpPr txBox="1"/>
          <p:nvPr/>
        </p:nvSpPr>
        <p:spPr>
          <a:xfrm>
            <a:off x="812619" y="4391372"/>
            <a:ext cx="1178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800" dirty="0"/>
              <a:t>ASB ÖA Daniel Wirth</a:t>
            </a:r>
            <a:br>
              <a:rPr lang="de-AT" sz="800" dirty="0"/>
            </a:br>
            <a:r>
              <a:rPr lang="de-AT" sz="800" dirty="0"/>
              <a:t>FF Stadt Bad Vöslau</a:t>
            </a:r>
            <a:br>
              <a:rPr lang="de-AT" sz="800" dirty="0"/>
            </a:br>
            <a:r>
              <a:rPr lang="de-AT" sz="800" dirty="0"/>
              <a:t/>
            </a:r>
            <a:br>
              <a:rPr lang="de-AT" sz="800" dirty="0"/>
            </a:br>
            <a:r>
              <a:rPr lang="de-AT" sz="800" dirty="0"/>
              <a:t>Abschnitt Baden Land </a:t>
            </a:r>
            <a:endParaRPr kumimoji="0" lang="de-A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F632AF22-F0B6-104D-A0F4-EC40E3A35C2E}"/>
              </a:ext>
            </a:extLst>
          </p:cNvPr>
          <p:cNvSpPr txBox="1"/>
          <p:nvPr/>
        </p:nvSpPr>
        <p:spPr>
          <a:xfrm>
            <a:off x="2334460" y="4403784"/>
            <a:ext cx="117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ÖA Markus Hackl</a:t>
            </a:r>
            <a:br>
              <a:rPr lang="de-AT" sz="800" dirty="0"/>
            </a:br>
            <a:r>
              <a:rPr lang="de-AT" sz="800" dirty="0"/>
              <a:t>FF Pottenstein</a:t>
            </a:r>
            <a:br>
              <a:rPr lang="de-AT" sz="800" dirty="0"/>
            </a:br>
            <a:r>
              <a:rPr lang="de-AT" sz="800" dirty="0"/>
              <a:t/>
            </a:r>
            <a:br>
              <a:rPr lang="de-AT" sz="800" dirty="0"/>
            </a:br>
            <a:r>
              <a:rPr lang="de-AT" sz="800" dirty="0"/>
              <a:t>Abschnitt Pottenstein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485AE344-B2AD-59FA-861F-86EDCC1C015C}"/>
              </a:ext>
            </a:extLst>
          </p:cNvPr>
          <p:cNvSpPr txBox="1"/>
          <p:nvPr/>
        </p:nvSpPr>
        <p:spPr>
          <a:xfrm>
            <a:off x="3643389" y="4421851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ÖA Julia Krisch, </a:t>
            </a:r>
            <a:r>
              <a:rPr lang="de-AT" sz="800" dirty="0" err="1"/>
              <a:t>BSc</a:t>
            </a:r>
            <a:r>
              <a:rPr lang="de-AT" sz="800" dirty="0"/>
              <a:t> MA</a:t>
            </a:r>
          </a:p>
          <a:p>
            <a:pPr algn="ctr"/>
            <a:r>
              <a:rPr lang="de-AT" sz="800" dirty="0"/>
              <a:t>FF </a:t>
            </a:r>
            <a:r>
              <a:rPr lang="de-AT" sz="800" dirty="0" err="1"/>
              <a:t>Unterwaltersdorf</a:t>
            </a:r>
            <a:r>
              <a:rPr lang="de-AT" sz="800" dirty="0"/>
              <a:t/>
            </a:r>
            <a:br>
              <a:rPr lang="de-AT" sz="800" dirty="0"/>
            </a:br>
            <a:endParaRPr lang="de-AT" sz="800" dirty="0"/>
          </a:p>
          <a:p>
            <a:pPr algn="ctr"/>
            <a:r>
              <a:rPr lang="de-AT" sz="800" dirty="0"/>
              <a:t>Abschnitt Ebreichsdorf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CE3D5B7F-6A84-E847-F929-C9A56051E9BE}"/>
              </a:ext>
            </a:extLst>
          </p:cNvPr>
          <p:cNvSpPr txBox="1"/>
          <p:nvPr/>
        </p:nvSpPr>
        <p:spPr>
          <a:xfrm>
            <a:off x="4991835" y="4421850"/>
            <a:ext cx="178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ÖA Thomas </a:t>
            </a:r>
            <a:r>
              <a:rPr lang="de-AT" sz="800" dirty="0" err="1"/>
              <a:t>Felbermayer</a:t>
            </a:r>
            <a:endParaRPr lang="de-AT" sz="800" dirty="0"/>
          </a:p>
          <a:p>
            <a:pPr algn="ctr"/>
            <a:r>
              <a:rPr lang="de-AT" sz="800" dirty="0"/>
              <a:t>FF Oeynhausen</a:t>
            </a:r>
            <a:br>
              <a:rPr lang="de-AT" sz="800" dirty="0"/>
            </a:br>
            <a:r>
              <a:rPr lang="de-AT" sz="800" dirty="0"/>
              <a:t/>
            </a:r>
            <a:br>
              <a:rPr lang="de-AT" sz="800" dirty="0"/>
            </a:br>
            <a:r>
              <a:rPr lang="de-AT" sz="800" dirty="0"/>
              <a:t>Abschnitt Traiskirchen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4027E21A-2D40-B3BF-E67C-2ABB57E3E74A}"/>
              </a:ext>
            </a:extLst>
          </p:cNvPr>
          <p:cNvSpPr txBox="1"/>
          <p:nvPr/>
        </p:nvSpPr>
        <p:spPr>
          <a:xfrm>
            <a:off x="8041900" y="4391372"/>
            <a:ext cx="166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Bernd Taxberger</a:t>
            </a:r>
          </a:p>
          <a:p>
            <a:pPr algn="ctr"/>
            <a:r>
              <a:rPr lang="de-AT" sz="800" dirty="0"/>
              <a:t>FF </a:t>
            </a:r>
            <a:r>
              <a:rPr lang="de-AT" sz="800" dirty="0" err="1"/>
              <a:t>Ödlitz</a:t>
            </a:r>
            <a:r>
              <a:rPr lang="de-AT" sz="800" dirty="0"/>
              <a:t> </a:t>
            </a:r>
          </a:p>
          <a:p>
            <a:pPr algn="ctr"/>
            <a:endParaRPr lang="de-AT" sz="800" dirty="0"/>
          </a:p>
          <a:p>
            <a:pPr algn="ctr"/>
            <a:r>
              <a:rPr lang="de-AT" sz="800" dirty="0"/>
              <a:t>Unterstützung BFKDO Presseteam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A38789D-0F09-409B-11E3-7A8668196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92" y="2619355"/>
            <a:ext cx="1222446" cy="161934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FD327E26-412E-EE18-28F4-E0C5C0FA78AB}"/>
              </a:ext>
            </a:extLst>
          </p:cNvPr>
          <p:cNvSpPr txBox="1"/>
          <p:nvPr/>
        </p:nvSpPr>
        <p:spPr>
          <a:xfrm>
            <a:off x="9562972" y="4394836"/>
            <a:ext cx="1605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800" dirty="0"/>
              <a:t>OV Johannes Weinbauer</a:t>
            </a:r>
          </a:p>
          <a:p>
            <a:pPr algn="ctr"/>
            <a:r>
              <a:rPr lang="de-AT" sz="800" dirty="0"/>
              <a:t>FF </a:t>
            </a:r>
            <a:r>
              <a:rPr lang="de-AT" sz="800" dirty="0" err="1"/>
              <a:t>St.Veit</a:t>
            </a:r>
            <a:r>
              <a:rPr lang="de-AT" sz="800" dirty="0"/>
              <a:t>/Triesting </a:t>
            </a:r>
          </a:p>
          <a:p>
            <a:pPr algn="ctr"/>
            <a:endParaRPr lang="de-AT" sz="800" dirty="0"/>
          </a:p>
          <a:p>
            <a:pPr algn="ctr"/>
            <a:r>
              <a:rPr lang="de-AT" sz="800" dirty="0"/>
              <a:t>Unterstützung BFKDO Presseteam</a:t>
            </a:r>
          </a:p>
        </p:txBody>
      </p:sp>
    </p:spTree>
    <p:extLst>
      <p:ext uri="{BB962C8B-B14F-4D97-AF65-F5344CB8AC3E}">
        <p14:creationId xmlns:p14="http://schemas.microsoft.com/office/powerpoint/2010/main" val="14166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Sonderförderung „HLF2“</a:t>
            </a:r>
          </a:p>
          <a:p>
            <a:pPr lvl="1"/>
            <a:r>
              <a:rPr lang="de-DE" kern="0" dirty="0"/>
              <a:t>Ankauf von 48 HLF2</a:t>
            </a:r>
          </a:p>
          <a:p>
            <a:pPr lvl="1"/>
            <a:r>
              <a:rPr lang="de-DE" dirty="0"/>
              <a:t>Erhebung in den Bezirken</a:t>
            </a:r>
          </a:p>
        </p:txBody>
      </p:sp>
      <p:pic>
        <p:nvPicPr>
          <p:cNvPr id="4" name="Grafik 3" descr="Ein Bild, das Transport, Fahrzeug, Rad, Notdienst enthält.&#10;&#10;Automatisch generierte Beschreibung">
            <a:extLst>
              <a:ext uri="{FF2B5EF4-FFF2-40B4-BE49-F238E27FC236}">
                <a16:creationId xmlns:a16="http://schemas.microsoft.com/office/drawing/2014/main" xmlns="" id="{5082FB4B-BDD9-1B72-2800-58A839CFD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/>
          <a:stretch/>
        </p:blipFill>
        <p:spPr>
          <a:xfrm>
            <a:off x="6086475" y="1396905"/>
            <a:ext cx="4182653" cy="47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8BEABF-C499-D771-5E3B-243BC1325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FB03CD6-6AEC-EA75-BFF7-A85A5965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3EF6D66-43D9-F0EC-25D1-7F751F65B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15880" cy="521336"/>
          </a:xfrm>
        </p:spPr>
        <p:txBody>
          <a:bodyPr>
            <a:normAutofit/>
          </a:bodyPr>
          <a:lstStyle/>
          <a:p>
            <a:r>
              <a:rPr lang="de-DE" b="1" dirty="0"/>
              <a:t>Unterstützung vom LFKDO </a:t>
            </a:r>
            <a:r>
              <a:rPr lang="de-DE" dirty="0"/>
              <a:t>– Feuerwehr Pressesprecher NÖ  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10306B6-B4DC-02D7-65F6-C840CB04E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8" y="2772561"/>
            <a:ext cx="2021840" cy="27958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1B541059-3654-F0BE-0B0B-BE6E78DCC2BE}"/>
              </a:ext>
            </a:extLst>
          </p:cNvPr>
          <p:cNvSpPr txBox="1"/>
          <p:nvPr/>
        </p:nvSpPr>
        <p:spPr>
          <a:xfrm>
            <a:off x="3291840" y="3553934"/>
            <a:ext cx="6096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/>
              <a:t>Klaus </a:t>
            </a:r>
            <a:r>
              <a:rPr lang="de-AT" sz="3200" b="1" dirty="0" err="1"/>
              <a:t>Stebal</a:t>
            </a:r>
            <a:endParaRPr lang="de-AT" sz="3200" b="1" dirty="0"/>
          </a:p>
          <a:p>
            <a:r>
              <a:rPr lang="de-AT" sz="2000" dirty="0"/>
              <a:t/>
            </a:r>
            <a:br>
              <a:rPr lang="de-AT" sz="2000" dirty="0"/>
            </a:br>
            <a:r>
              <a:rPr lang="de-AT" sz="2000" dirty="0"/>
              <a:t>Neuer Pressesprecher des NÖ Landesfeuerwehrkommandos</a:t>
            </a:r>
          </a:p>
          <a:p>
            <a:endParaRPr lang="de-AT" sz="2000" dirty="0"/>
          </a:p>
          <a:p>
            <a:r>
              <a:rPr lang="de-AT" sz="1400" dirty="0"/>
              <a:t>Gemeinde Großschönau (Bezirk Gmünd)</a:t>
            </a:r>
          </a:p>
          <a:p>
            <a:endParaRPr lang="de-AT" sz="32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6C47F44A-1E11-E0D5-A71C-5E56B3B24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604" y="2768705"/>
            <a:ext cx="2021840" cy="279968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9C05416A-894F-AD33-DD7A-F5BA4A1883D3}"/>
              </a:ext>
            </a:extLst>
          </p:cNvPr>
          <p:cNvSpPr txBox="1"/>
          <p:nvPr/>
        </p:nvSpPr>
        <p:spPr>
          <a:xfrm>
            <a:off x="8262621" y="5610358"/>
            <a:ext cx="210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Franz </a:t>
            </a:r>
            <a:r>
              <a:rPr lang="de-AT" b="1" dirty="0" err="1"/>
              <a:t>Resperger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4848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9282A9-128B-FCC4-CEA9-BA7384B4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645001-E97F-9C1A-1617-20CA719F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8759F6-07D0-7BC0-6864-394D73E20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SID-Team</a:t>
            </a:r>
            <a:r>
              <a:rPr lang="de-DE" dirty="0"/>
              <a:t>….Was ist das?</a:t>
            </a:r>
          </a:p>
          <a:p>
            <a:pPr lvl="1"/>
            <a:r>
              <a:rPr lang="de-DE" b="1" u="sng" dirty="0"/>
              <a:t>S</a:t>
            </a:r>
            <a:r>
              <a:rPr lang="de-DE" dirty="0"/>
              <a:t>chnelles </a:t>
            </a:r>
            <a:r>
              <a:rPr lang="de-DE" b="1" u="sng" dirty="0"/>
              <a:t>I</a:t>
            </a:r>
            <a:r>
              <a:rPr lang="de-DE" dirty="0"/>
              <a:t>nformations- und </a:t>
            </a:r>
            <a:r>
              <a:rPr lang="de-DE" b="1" u="sng" dirty="0"/>
              <a:t>D</a:t>
            </a:r>
            <a:r>
              <a:rPr lang="de-DE" dirty="0"/>
              <a:t>okumentations</a:t>
            </a:r>
            <a:r>
              <a:rPr lang="de-DE" b="1" u="sng" dirty="0"/>
              <a:t>t</a:t>
            </a:r>
            <a:r>
              <a:rPr lang="de-DE" dirty="0"/>
              <a:t>eam </a:t>
            </a:r>
          </a:p>
          <a:p>
            <a:pPr lvl="1"/>
            <a:r>
              <a:rPr lang="de-DE" dirty="0"/>
              <a:t>insgesamt 4 Teams in NÖ (für jedes Feuerwehrviertel ein Team)</a:t>
            </a:r>
          </a:p>
          <a:p>
            <a:pPr lvl="1"/>
            <a:r>
              <a:rPr lang="de-DE" dirty="0"/>
              <a:t>untersteht direkt der Pressestelle des LFK</a:t>
            </a:r>
          </a:p>
          <a:p>
            <a:pPr lvl="1"/>
            <a:r>
              <a:rPr lang="de-DE" dirty="0"/>
              <a:t>Aufgaben u.a.: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Unterstützung der örtlichen Feuerwehren, KHD-Einheiten, Sonderdiensten oder EU-Modulen im Bereich der Öffentlichkeitsarbeit und Dokumentation bei Großschadensereignisse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Unterstützung bei Großübungen (wobei dies auch einen Übungszweck für das SID-Team erfüllen muss und in das Aufgabengebiet passen soll) </a:t>
            </a:r>
          </a:p>
        </p:txBody>
      </p:sp>
    </p:spTree>
    <p:extLst>
      <p:ext uri="{BB962C8B-B14F-4D97-AF65-F5344CB8AC3E}">
        <p14:creationId xmlns:p14="http://schemas.microsoft.com/office/powerpoint/2010/main" val="19983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C2847-196C-F349-F081-56C1416B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BFEA3F-849E-35C4-B733-15D36E12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F4F2139C-4BF1-C97A-B5B0-E5C6491BD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59" y="1731116"/>
            <a:ext cx="8326281" cy="2785861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45EBE6E3-82CA-739E-BC41-37A47E735A59}"/>
              </a:ext>
            </a:extLst>
          </p:cNvPr>
          <p:cNvSpPr/>
          <p:nvPr/>
        </p:nvSpPr>
        <p:spPr>
          <a:xfrm>
            <a:off x="1017486" y="4806409"/>
            <a:ext cx="9698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Danke für Eure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8452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fontAlgn="base"/>
            <a:r>
              <a:rPr lang="de-DE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Einsatzbekleidung KS03</a:t>
            </a:r>
          </a:p>
          <a:p>
            <a:pPr lvl="1" indent="-342900" fontAlgn="base"/>
            <a:r>
              <a:rPr lang="de-DE" kern="0" dirty="0"/>
              <a:t>Wesentliche Merkmale und Neuerungen</a:t>
            </a:r>
          </a:p>
          <a:p>
            <a:pPr lvl="2" indent="-342900"/>
            <a:r>
              <a:rPr lang="de-DE" kern="0" dirty="0"/>
              <a:t>einheitlich in ganz Österreich</a:t>
            </a:r>
          </a:p>
          <a:p>
            <a:pPr lvl="2" indent="-342900"/>
            <a:r>
              <a:rPr lang="de-DE" kern="0" dirty="0"/>
              <a:t>einheitliche Beschriftungen auf Einsatzjacke</a:t>
            </a:r>
          </a:p>
          <a:p>
            <a:pPr lvl="3" indent="-342900"/>
            <a:r>
              <a:rPr lang="de-DE" kern="0" dirty="0"/>
              <a:t>oberhalb der rechten Brusttasche Schriftzug </a:t>
            </a:r>
            <a:br>
              <a:rPr lang="de-DE" kern="0" dirty="0"/>
            </a:br>
            <a:r>
              <a:rPr lang="de-DE" kern="0" dirty="0"/>
              <a:t>„Feuerwehr mit Korpsabzeichen“</a:t>
            </a:r>
          </a:p>
          <a:p>
            <a:pPr lvl="2" indent="-342900"/>
            <a:r>
              <a:rPr lang="de-DE" kern="0" dirty="0"/>
              <a:t>Verbesserungen bei Reflexstreifen</a:t>
            </a:r>
          </a:p>
          <a:p>
            <a:pPr lvl="2" indent="-342900"/>
            <a:r>
              <a:rPr lang="de-DE" kern="0" dirty="0"/>
              <a:t>Jacke und Hose mittels Reißverschluss verbindbar</a:t>
            </a:r>
          </a:p>
          <a:p>
            <a:pPr lvl="2" indent="-342900"/>
            <a:r>
              <a:rPr lang="de-DE" kern="0" dirty="0"/>
              <a:t>einheitliche Größentabelle aller Hersteller</a:t>
            </a:r>
          </a:p>
          <a:p>
            <a:pPr lvl="2" indent="-342900"/>
            <a:r>
              <a:rPr lang="de-DE" kern="0" dirty="0"/>
              <a:t>ÖBFV plant Ausschreibung über BBG</a:t>
            </a:r>
          </a:p>
          <a:p>
            <a:pPr lvl="2" indent="-342900"/>
            <a:r>
              <a:rPr lang="de-DE" kern="0" dirty="0"/>
              <a:t>Ausnahme NÖ: </a:t>
            </a:r>
          </a:p>
          <a:p>
            <a:pPr lvl="3" indent="-342900"/>
            <a:r>
              <a:rPr lang="de-DE" kern="0" dirty="0"/>
              <a:t>Namensstreifen weiterhin in Schwarz mit gelber Schrift</a:t>
            </a:r>
          </a:p>
        </p:txBody>
      </p:sp>
      <p:pic>
        <p:nvPicPr>
          <p:cNvPr id="5" name="Grafik 4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xmlns="" id="{A8C16906-375D-7C3C-0A75-02CD62CFD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5954" r="5127" b="6445"/>
          <a:stretch/>
        </p:blipFill>
        <p:spPr>
          <a:xfrm>
            <a:off x="8025181" y="1355114"/>
            <a:ext cx="2856330" cy="35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Bewerbstermine</a:t>
            </a:r>
            <a:r>
              <a:rPr lang="de-DE" dirty="0"/>
              <a:t> 2024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24. </a:t>
            </a:r>
            <a:r>
              <a:rPr lang="de-DE" dirty="0" err="1"/>
              <a:t>Bewerb</a:t>
            </a:r>
            <a:r>
              <a:rPr lang="de-DE" dirty="0"/>
              <a:t> um das NÖ Feuerwehr-Funkleistungsabzeichen       </a:t>
            </a:r>
          </a:p>
          <a:p>
            <a:pPr lvl="1"/>
            <a:r>
              <a:rPr lang="de-DE" dirty="0"/>
              <a:t>1. – 2. März 2024 im NÖ Feuerwehr- und Sicherheitszentrum</a:t>
            </a:r>
          </a:p>
          <a:p>
            <a:pPr lvl="0"/>
            <a:r>
              <a:rPr lang="de-DE" dirty="0"/>
              <a:t>66. </a:t>
            </a:r>
            <a:r>
              <a:rPr lang="de-DE" dirty="0" err="1"/>
              <a:t>Bewerb</a:t>
            </a:r>
            <a:r>
              <a:rPr lang="de-DE" dirty="0"/>
              <a:t> um das Feuerwehrleistungsabzeichen in Gold           </a:t>
            </a:r>
          </a:p>
          <a:p>
            <a:pPr lvl="1"/>
            <a:r>
              <a:rPr lang="de-DE" dirty="0"/>
              <a:t>10. – 11. Mai 2024 im NÖ Feuerwehr- und Sicherheitszentrum</a:t>
            </a:r>
          </a:p>
          <a:p>
            <a:pPr lvl="0"/>
            <a:r>
              <a:rPr lang="de-DE" dirty="0"/>
              <a:t>72. NÖ </a:t>
            </a:r>
            <a:r>
              <a:rPr lang="de-DE" dirty="0" err="1"/>
              <a:t>Feuerwehrleistungsbewerb</a:t>
            </a:r>
            <a:r>
              <a:rPr lang="de-DE" dirty="0"/>
              <a:t> in Bronze und Silber               </a:t>
            </a:r>
          </a:p>
          <a:p>
            <a:pPr lvl="1"/>
            <a:r>
              <a:rPr lang="de-DE" dirty="0"/>
              <a:t>28. – 30. Juni 2024 in Leobersdorf (Bezirk Baden)</a:t>
            </a:r>
          </a:p>
          <a:p>
            <a:pPr lvl="0"/>
            <a:r>
              <a:rPr lang="de-DE" dirty="0"/>
              <a:t>50. Landestreffen der NÖ Feuerwehrjugend      </a:t>
            </a:r>
          </a:p>
          <a:p>
            <a:pPr lvl="1"/>
            <a:r>
              <a:rPr lang="de-DE" dirty="0"/>
              <a:t>4. – 7. Juli 2024 in Brunnwiesen/Ruprechtshofen (Bezirk Melk)</a:t>
            </a:r>
          </a:p>
        </p:txBody>
      </p:sp>
    </p:spTree>
    <p:extLst>
      <p:ext uri="{BB962C8B-B14F-4D97-AF65-F5344CB8AC3E}">
        <p14:creationId xmlns:p14="http://schemas.microsoft.com/office/powerpoint/2010/main" val="12699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Bewerbstermine</a:t>
            </a:r>
            <a:r>
              <a:rPr lang="de-DE" dirty="0"/>
              <a:t> 2024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15171" cy="4183994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66. NÖ Landeswasserdienstleistungsbewerb in Bronze und Silber            </a:t>
            </a:r>
          </a:p>
          <a:p>
            <a:pPr lvl="1"/>
            <a:r>
              <a:rPr lang="de-DE" dirty="0"/>
              <a:t>22. – 25. August 2024 in Raabs/Thaya (Bezirk Waidhofen/Thaya)</a:t>
            </a:r>
          </a:p>
          <a:p>
            <a:pPr lvl="0"/>
            <a:r>
              <a:rPr lang="de-DE" dirty="0"/>
              <a:t>49. </a:t>
            </a:r>
            <a:r>
              <a:rPr lang="de-DE" dirty="0" err="1"/>
              <a:t>Bewerb</a:t>
            </a:r>
            <a:r>
              <a:rPr lang="de-DE" dirty="0"/>
              <a:t> um das Wasserdienstleistungsabzeichen in Gold      </a:t>
            </a:r>
          </a:p>
          <a:p>
            <a:pPr lvl="1"/>
            <a:r>
              <a:rPr lang="de-DE" dirty="0"/>
              <a:t>22. August 2024 in Raabs/Thaya (Bezirk Waidhofen/Thaya)</a:t>
            </a:r>
          </a:p>
          <a:p>
            <a:r>
              <a:rPr lang="de-DE" dirty="0"/>
              <a:t>14. </a:t>
            </a:r>
            <a:r>
              <a:rPr lang="de-DE" dirty="0" err="1"/>
              <a:t>Bundesfeuerwehrleistungsbewerb</a:t>
            </a:r>
            <a:endParaRPr lang="de-DE" dirty="0"/>
          </a:p>
          <a:p>
            <a:pPr lvl="1"/>
            <a:r>
              <a:rPr lang="de-DE" dirty="0"/>
              <a:t>30. August – 1. September 2024 in Feldkirch-</a:t>
            </a:r>
            <a:r>
              <a:rPr lang="de-DE" dirty="0" err="1"/>
              <a:t>Gisingen</a:t>
            </a:r>
            <a:r>
              <a:rPr lang="de-DE" dirty="0"/>
              <a:t> (</a:t>
            </a:r>
            <a:r>
              <a:rPr lang="de-DE" dirty="0" err="1"/>
              <a:t>Vbg</a:t>
            </a:r>
            <a:r>
              <a:rPr lang="de-DE" dirty="0"/>
              <a:t>.) </a:t>
            </a:r>
          </a:p>
          <a:p>
            <a:pPr lvl="0"/>
            <a:r>
              <a:rPr lang="de-DE" dirty="0"/>
              <a:t>11. </a:t>
            </a:r>
            <a:r>
              <a:rPr lang="de-DE" dirty="0" err="1"/>
              <a:t>Bewerb</a:t>
            </a:r>
            <a:r>
              <a:rPr lang="de-DE" dirty="0"/>
              <a:t> um das Feuerwehrjugendleistungsabzeichen in Gold             </a:t>
            </a:r>
          </a:p>
          <a:p>
            <a:pPr lvl="1"/>
            <a:r>
              <a:rPr lang="de-DE" dirty="0"/>
              <a:t>12. Oktober 2024 im NÖ Feuerwehr- und Sicherheitszentrum</a:t>
            </a:r>
          </a:p>
        </p:txBody>
      </p:sp>
    </p:spTree>
    <p:extLst>
      <p:ext uri="{BB962C8B-B14F-4D97-AF65-F5344CB8AC3E}">
        <p14:creationId xmlns:p14="http://schemas.microsoft.com/office/powerpoint/2010/main" val="2666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3" y="1509484"/>
            <a:ext cx="10581970" cy="3526971"/>
          </a:xfrm>
        </p:spPr>
      </p:pic>
    </p:spTree>
    <p:extLst>
      <p:ext uri="{BB962C8B-B14F-4D97-AF65-F5344CB8AC3E}">
        <p14:creationId xmlns:p14="http://schemas.microsoft.com/office/powerpoint/2010/main" val="24895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 catsources="">
  <f:record>
    <f:field ref="doc_FSCFOLIO_1_1001_FieldDocumentNumber" text=""/>
    <f:field ref="doc_FSCFOLIO_1_1001_FieldSubject" text="" edit="true"/>
    <f:field ref="FSCFOLIO_1_1001_SignaturesFldCtx_FSCFOLIO_1_1001_FieldLastSignature" text=""/>
    <f:field ref="FSCFOLIO_1_1001_SignaturesFldCtx_FSCFOLIO_1_1001_FieldLastSignatureBy" text=""/>
    <f:field ref="FSCFOLIO_1_1001_SignaturesFldCtx_FSCFOLIO_1_1001_FieldLastSignatureAt" date="" text=""/>
    <f:field ref="FSCFOLIO_1_1001_SignaturesFldCtx_FSCFOLIO_1_1001_FieldLastSignatureRemark" text=""/>
    <f:field ref="FSCFOLIO_1_1001_FieldCurrentUser" text="Ing.  Christian Hübl"/>
    <f:field ref="FSCFOLIO_1_1001_FieldCurrentDate" text="11.12.2023 11:04"/>
    <f:field ref="objvalidfrom" date="" text="" edit="true"/>
    <f:field ref="objvalidto" date="" text="" edit="true"/>
    <f:field ref="FSCFOLIO_1_1001_FieldReleasedVersionDate" text=""/>
    <f:field ref="FSCFOLIO_1_1001_FieldReleasedVersionNr" text=""/>
    <f:field ref="CCAPRECONFIG_15_1001_Objektname" text="FKDT FOBI 2024_Themenblock 1" edit="true"/>
    <f:field ref="CCAPRECONFIG_15_1001_Objektname" text="FKDT FOBI 2024_Themenblock 1" edit="true"/>
    <f:field ref="objname" text="FKDT FOBI 2024_Themenblock 1" edit="true"/>
    <f:field ref="objsubject" text="" edit="true"/>
    <f:field ref="objcreatedby" text="Hübl, Christian, Ing. "/>
    <f:field ref="objcreatedat" date="2023-11-13T12:30:25" text="13.11.2023 12:30:25"/>
    <f:field ref="objchangedby" text="Hübl, Christian, Ing. "/>
    <f:field ref="objmodifiedat" date="2023-12-01T18:02:57" text="01.12.2023 18:02:57"/>
  </f:record>
  <f:display text="Serienbrief">
    <f:field ref="doc_FSCFOLIO_1_1001_FieldDocumentNumber" text="Dokument Nummer"/>
    <f:field ref="doc_FSCFOLIO_1_1001_FieldSubject" text="Betreff"/>
  </f:display>
  <f:display text="Unterschriften">
    <f:field ref="FSCFOLIO_1_1001_SignaturesFldCtx_FSCFOLIO_1_1001_FieldLastSignature" text="Letzte Unterschrift"/>
    <f:field ref="FSCFOLIO_1_1001_SignaturesFldCtx_FSCFOLIO_1_1001_FieldLastSignatureBy" text="Letzte Unterschrift von"/>
    <f:field ref="FSCFOLIO_1_1001_SignaturesFldCtx_FSCFOLIO_1_1001_FieldLastSignatureAt" text="Letzte Unterschrift am/um"/>
    <f:field ref="FSCFOLIO_1_1001_SignaturesFldCtx_FSCFOLIO_1_1001_FieldLastSignatureRemark" text="Bemerkung der letzten Unterschrift"/>
  </f:display>
  <f:display text="Allgemein">
    <f:field ref="FSCFOLIO_1_1001_FieldCurrentUser" text="Aktueller Benutzer"/>
    <f:field ref="FSCFOLIO_1_1001_FieldCurrentDate" text="Aktueller Zeitpunkt"/>
    <f:field ref="objvalidfrom" text="Gültig ab" dateonly="true"/>
    <f:field ref="objvalidto" text="Gültig bis" dateonly="true"/>
    <f:field ref="FSCFOLIO_1_1001_FieldReleasedVersionDate" text="Freigegebene Version vom"/>
    <f:field ref="FSCFOLIO_1_1001_FieldReleasedVersionNr" text="Freigegebene Versionsnummer"/>
    <f:field ref="CCAPRECONFIG_15_1001_Objektname" text="Objektname"/>
    <f:field ref="objname" text="Name"/>
    <f:field ref="objsubject" text="Betreff (einzeilig)"/>
    <f:field ref="objcreatedby" text="Erzeugt von"/>
    <f:field ref="objcreatedat" text="Erzeugt am/um"/>
    <f:field ref="objchangedby" text="Letzte Änderung von"/>
    <f:field ref="objmodifiedat" text="Letzte Änderung am/um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2398</Words>
  <Application>Microsoft Office PowerPoint</Application>
  <PresentationFormat>Benutzerdefiniert</PresentationFormat>
  <Paragraphs>463</Paragraphs>
  <Slides>52</Slides>
  <Notes>48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3" baseType="lpstr">
      <vt:lpstr>Office</vt:lpstr>
      <vt:lpstr>Herzlich Willkommen!</vt:lpstr>
      <vt:lpstr>Informationen aus dem NÖ LFV</vt:lpstr>
      <vt:lpstr>Dienstbekleidung – Adjustierung</vt:lpstr>
      <vt:lpstr>Allgemeine Informationen</vt:lpstr>
      <vt:lpstr>Allgemeine Informationen</vt:lpstr>
      <vt:lpstr>Allgemeine Informationen</vt:lpstr>
      <vt:lpstr>Bewerbstermine 2024</vt:lpstr>
      <vt:lpstr>Bewerbstermine 2024</vt:lpstr>
      <vt:lpstr>PowerPoint-Präsentation</vt:lpstr>
      <vt:lpstr>Themenblock  Feuerwehrführerschein / Lenkberechtigung 5,5to </vt:lpstr>
      <vt:lpstr>Feuerwehrführerschein</vt:lpstr>
      <vt:lpstr>Lenkberechtigung 5,5t</vt:lpstr>
      <vt:lpstr>Lenkberechtigung 5,5t</vt:lpstr>
      <vt:lpstr>Lenkberechtigung 5,5t</vt:lpstr>
      <vt:lpstr>Rauchpause</vt:lpstr>
      <vt:lpstr>Themenblock  Maschinenbruchversicherung </vt:lpstr>
      <vt:lpstr>Kasko- und Maschinenbruchversicherung</vt:lpstr>
      <vt:lpstr>Kasko- und Maschinenbruchversicherung</vt:lpstr>
      <vt:lpstr>Kasko- und Maschinenbruchversicherung</vt:lpstr>
      <vt:lpstr>Kasko- und Maschinenbruchversicherung</vt:lpstr>
      <vt:lpstr>Kasko- und Maschinenbruchversicherung</vt:lpstr>
      <vt:lpstr>Kasko- und Maschinenbruchversicherung</vt:lpstr>
      <vt:lpstr>Was tun bei Schäden</vt:lpstr>
      <vt:lpstr>Kasko- und Maschinenbruchversicherung</vt:lpstr>
      <vt:lpstr>Themenblock Ausbildung / NÖ Feuerwehr- und Sicherheitszentrum</vt:lpstr>
      <vt:lpstr>Ausbildung / NÖ Feuerwehr- und Sicherheitszentrum</vt:lpstr>
      <vt:lpstr>Ausbildung / NÖ Feuerwehr- und Sicherheitszentrum</vt:lpstr>
      <vt:lpstr>Ausbildung / NÖ Feuerwehr- und Sicherheitszentrum</vt:lpstr>
      <vt:lpstr>PowerPoint-Präsentation</vt:lpstr>
      <vt:lpstr>Themenblock  Öffentlichkeitsarbeit&amp; Dokumentation 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</vt:vector>
  </TitlesOfParts>
  <Company>NÖ Landesfeuerwehrverband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Hübl Christian</dc:creator>
  <cp:lastModifiedBy>6903</cp:lastModifiedBy>
  <cp:revision>87</cp:revision>
  <cp:lastPrinted>2023-11-22T09:19:28Z</cp:lastPrinted>
  <dcterms:created xsi:type="dcterms:W3CDTF">2019-02-06T08:29:57Z</dcterms:created>
  <dcterms:modified xsi:type="dcterms:W3CDTF">2024-02-26T11:41:55Z</dcterms:modified>
</cp:coreProperties>
</file>