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99" r:id="rId18"/>
    <p:sldId id="274" r:id="rId19"/>
    <p:sldId id="273" r:id="rId20"/>
    <p:sldId id="304" r:id="rId21"/>
    <p:sldId id="276" r:id="rId22"/>
    <p:sldId id="275" r:id="rId23"/>
    <p:sldId id="277" r:id="rId24"/>
    <p:sldId id="278" r:id="rId25"/>
    <p:sldId id="279" r:id="rId26"/>
    <p:sldId id="280" r:id="rId27"/>
    <p:sldId id="272" r:id="rId28"/>
    <p:sldId id="303" r:id="rId29"/>
    <p:sldId id="281" r:id="rId30"/>
    <p:sldId id="282" r:id="rId31"/>
    <p:sldId id="283" r:id="rId32"/>
    <p:sldId id="284" r:id="rId33"/>
    <p:sldId id="285" r:id="rId34"/>
    <p:sldId id="286" r:id="rId35"/>
    <p:sldId id="287" r:id="rId36"/>
    <p:sldId id="288"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C"/>
    <a:srgbClr val="FFED00"/>
    <a:srgbClr val="0075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5" autoAdjust="0"/>
    <p:restoredTop sz="65656" autoAdjust="0"/>
  </p:normalViewPr>
  <p:slideViewPr>
    <p:cSldViewPr snapToGrid="0">
      <p:cViewPr varScale="1">
        <p:scale>
          <a:sx n="75" d="100"/>
          <a:sy n="75" d="100"/>
        </p:scale>
        <p:origin x="-192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4" d="100"/>
          <a:sy n="124" d="100"/>
        </p:scale>
        <p:origin x="75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ABBD8-6A72-4523-873B-82D488C615F0}" type="datetimeFigureOut">
              <a:rPr lang="de-DE" smtClean="0"/>
              <a:t>01.03.2020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D249C-C654-48FE-8052-750EB225E811}" type="slidenum">
              <a:rPr lang="de-DE" smtClean="0"/>
              <a:t>‹Nr.›</a:t>
            </a:fld>
            <a:endParaRPr lang="de-DE"/>
          </a:p>
        </p:txBody>
      </p:sp>
    </p:spTree>
    <p:extLst>
      <p:ext uri="{BB962C8B-B14F-4D97-AF65-F5344CB8AC3E}">
        <p14:creationId xmlns:p14="http://schemas.microsoft.com/office/powerpoint/2010/main" val="135455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dirty="0" smtClean="0"/>
              <a:t>-</a:t>
            </a:r>
            <a:r>
              <a:rPr lang="de-DE" sz="1600" b="1" baseline="0" dirty="0" smtClean="0"/>
              <a:t> </a:t>
            </a:r>
            <a:r>
              <a:rPr lang="de-DE" sz="1600" b="1" dirty="0" smtClean="0"/>
              <a:t>Info für Vortragende</a:t>
            </a:r>
          </a:p>
          <a:p>
            <a:endParaRPr lang="de-DE" dirty="0" smtClean="0"/>
          </a:p>
          <a:p>
            <a:pPr marL="0" indent="0">
              <a:buNone/>
            </a:pPr>
            <a:r>
              <a:rPr lang="de-DE" sz="1200" dirty="0" smtClean="0"/>
              <a:t>Sehr geehrte Kameradinnen und Kameraden,</a:t>
            </a:r>
          </a:p>
          <a:p>
            <a:pPr marL="0" indent="0">
              <a:buNone/>
            </a:pPr>
            <a:endParaRPr lang="de-DE" sz="1200" dirty="0" smtClean="0"/>
          </a:p>
          <a:p>
            <a:pPr marL="0" indent="0">
              <a:buNone/>
            </a:pPr>
            <a:r>
              <a:rPr lang="de-DE" sz="1200" dirty="0" smtClean="0"/>
              <a:t>Vorweg möchten wir uns für die Bereitschaft bedanken das Thema FDISK-Datenpflege für das neue Einsatzleit- und Kommunikationssystem ELKOS im Zuge der Feuerwehrkommandanten-Fortbildung 2019/2020 vorzutragen!</a:t>
            </a:r>
          </a:p>
          <a:p>
            <a:pPr marL="0" indent="0">
              <a:buNone/>
            </a:pPr>
            <a:r>
              <a:rPr lang="de-DE" sz="1200" dirty="0" smtClean="0"/>
              <a:t>Im Foliensatz sind einige ausgeblendete Folien enthalten welche nicht Teil des eigentlichen Vortrages sein sollen, sondern zusätzliche Informationen und Hintergründe für Euch bereithalten. </a:t>
            </a:r>
          </a:p>
          <a:p>
            <a:pPr marL="0" indent="0">
              <a:buNone/>
            </a:pPr>
            <a:r>
              <a:rPr lang="de-DE" sz="1200" dirty="0" smtClean="0"/>
              <a:t>Die Frage „Wie weit ist ELKOS bzw. wann kommt es“ kann im Zuge der Kommandantenfortbildung nicht beantwortet werden. Es wird aktuell sehr intensiv an der Umsetzung gearbeitet. Sobald es konkrete Informationen für die breite Masse gibt wird das LFKDO alle Feuerwehren und Funktionäre entsprechend informieren, bis dahin dürfen wir noch um etwas Geduld bitten.</a:t>
            </a:r>
          </a:p>
          <a:p>
            <a:pPr marL="0" indent="0">
              <a:buNone/>
            </a:pPr>
            <a:r>
              <a:rPr lang="de-DE" sz="1200" dirty="0" smtClean="0"/>
              <a:t>Bei Fragen stehen euch die beiden ELKOS Mitarbeiter im LFKDO Klaus Geiger und Stefan Vietze gerne zur Verfügung.</a:t>
            </a:r>
          </a:p>
          <a:p>
            <a:endParaRPr lang="de-DE" dirty="0" smtClean="0"/>
          </a:p>
          <a:p>
            <a:r>
              <a:rPr lang="de-DE" b="1" dirty="0" smtClean="0"/>
              <a:t>- Versionsübersicht</a:t>
            </a:r>
          </a:p>
          <a:p>
            <a:endParaRPr lang="de-DE" dirty="0" smtClean="0"/>
          </a:p>
          <a:p>
            <a:pPr marL="0" indent="0">
              <a:buNone/>
            </a:pPr>
            <a:r>
              <a:rPr lang="de-DE" sz="1200" b="0" dirty="0" smtClean="0"/>
              <a:t>V1.0, 09.12.2019</a:t>
            </a:r>
          </a:p>
          <a:p>
            <a:pPr marL="0" indent="0">
              <a:buNone/>
            </a:pPr>
            <a:r>
              <a:rPr lang="de-DE" sz="1200" dirty="0" smtClean="0"/>
              <a:t>Initiale Version mit den grundsätzlichen Themen</a:t>
            </a:r>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1</a:t>
            </a:fld>
            <a:endParaRPr lang="de-DE"/>
          </a:p>
        </p:txBody>
      </p:sp>
    </p:spTree>
    <p:extLst>
      <p:ext uri="{BB962C8B-B14F-4D97-AF65-F5344CB8AC3E}">
        <p14:creationId xmlns:p14="http://schemas.microsoft.com/office/powerpoint/2010/main" val="352004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Zusatzinfos</a:t>
            </a:r>
          </a:p>
          <a:p>
            <a:endParaRPr lang="de-DE" dirty="0" smtClean="0"/>
          </a:p>
          <a:p>
            <a:r>
              <a:rPr lang="de-DE" sz="1200" dirty="0" smtClean="0"/>
              <a:t>- Die Art und Weise wie im ELKOS System Alarmpläne abgebildet werden unterscheidet sich von ELDIS</a:t>
            </a:r>
          </a:p>
          <a:p>
            <a:r>
              <a:rPr lang="de-DE" sz="1200" dirty="0" smtClean="0"/>
              <a:t>   Aktuell in ELDIS gibt es (vereinfacht) einen Alarmplan für ein bestimmtes Gebiet oder Objekt, eventuell mit zeitlicher Gültigkeit, und in diesem Alarmplan die unterschiedlichen Alarmstufen</a:t>
            </a:r>
          </a:p>
          <a:p>
            <a:r>
              <a:rPr lang="de-DE" sz="1200" dirty="0" smtClean="0"/>
              <a:t>   Im ELKOS System ist ein Alarmplan eine allgemeinere Beschreibung -&gt; dieser kann für ein bestimmtes Gebiet, Zeit als auch Einsatztyp, Alarmstufe oder einzelnes Meldebild Gültigkeit haben.</a:t>
            </a:r>
          </a:p>
          <a:p>
            <a:endParaRPr lang="de-DE" sz="1200" dirty="0" smtClean="0"/>
          </a:p>
          <a:p>
            <a:r>
              <a:rPr lang="de-DE" sz="1200" dirty="0" smtClean="0"/>
              <a:t>- Aus bisher einem Alarmplan einer Feuerwehr mit den darin enthaltenen unterschiedlichen Einsatzarten und Alarmstufen entstehen somit zukünftig mehrere separate Alarmpläne </a:t>
            </a:r>
            <a:br>
              <a:rPr lang="de-DE" sz="1200" dirty="0" smtClean="0"/>
            </a:br>
            <a:r>
              <a:rPr lang="de-DE" sz="1200" dirty="0" smtClean="0"/>
              <a:t>   -&gt; dies bietet etwas mehr Flexibilität in der Alarmplan-Gestaltung, bei der konkreten Umsetzung werden, sobald es soweit ist, die Bezirksdatenpfleger unterstützen</a:t>
            </a:r>
          </a:p>
          <a:p>
            <a:endParaRPr lang="de-DE" sz="1200" dirty="0" smtClean="0"/>
          </a:p>
          <a:p>
            <a:r>
              <a:rPr lang="de-DE" sz="1200" dirty="0" smtClean="0"/>
              <a:t>- In den Alarmplänen werden nicht mehr direkt die Feuerwehren eingepflegt sondern sogenannte Alarmgruppen</a:t>
            </a:r>
          </a:p>
          <a:p>
            <a:endParaRPr lang="de-DE" dirty="0" smtClean="0"/>
          </a:p>
          <a:p>
            <a:r>
              <a:rPr lang="de-DE" dirty="0" smtClean="0"/>
              <a:t>----</a:t>
            </a:r>
          </a:p>
          <a:p>
            <a:endParaRPr lang="de-DE" dirty="0" smtClean="0"/>
          </a:p>
          <a:p>
            <a:r>
              <a:rPr lang="de-DE" sz="1200" dirty="0" smtClean="0"/>
              <a:t>- Alarmgruppen sind die Lösung für die „virtuellen Feuerwehren“ in ELDIS</a:t>
            </a:r>
          </a:p>
          <a:p>
            <a:endParaRPr lang="de-DE" sz="1200" dirty="0" smtClean="0"/>
          </a:p>
          <a:p>
            <a:r>
              <a:rPr lang="de-DE" sz="1200" dirty="0" smtClean="0"/>
              <a:t>- Erlaubt große Flexibilität und Eigenverwaltung durch die Feuerwehr</a:t>
            </a:r>
          </a:p>
          <a:p>
            <a:endParaRPr lang="de-DE" sz="1200" dirty="0" smtClean="0"/>
          </a:p>
          <a:p>
            <a:r>
              <a:rPr lang="de-DE" sz="1200" dirty="0" smtClean="0"/>
              <a:t>- Für Feuerwehren ohne Personenrufempfänger hat dies geringe/keine Auswirkungen -&gt; es gibt dann nur eine Alarmgruppe „&lt;Feuerwehrnummer&gt;-Sammelruf“</a:t>
            </a:r>
          </a:p>
          <a:p>
            <a:r>
              <a:rPr lang="de-DE" sz="1200" dirty="0" smtClean="0"/>
              <a:t>   Feuerwehren mit Schichtplänen oder Sonderfahrzeuge/</a:t>
            </a:r>
            <a:r>
              <a:rPr lang="de-DE" sz="1200" dirty="0" err="1" smtClean="0"/>
              <a:t>geräte</a:t>
            </a:r>
            <a:r>
              <a:rPr lang="de-DE" sz="1200" dirty="0" smtClean="0"/>
              <a:t> können darüber sehr einfach und flexibel individuelle Anforderungen abbilden</a:t>
            </a:r>
          </a:p>
          <a:p>
            <a:endParaRPr lang="de-DE" sz="1200" dirty="0" smtClean="0"/>
          </a:p>
          <a:p>
            <a:r>
              <a:rPr lang="de-DE" sz="1200" dirty="0" smtClean="0"/>
              <a:t>- Alarmgruppen werden in den Alarmplänen hinterlegt</a:t>
            </a:r>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31</a:t>
            </a:fld>
            <a:endParaRPr lang="de-DE"/>
          </a:p>
        </p:txBody>
      </p:sp>
    </p:spTree>
    <p:extLst>
      <p:ext uri="{BB962C8B-B14F-4D97-AF65-F5344CB8AC3E}">
        <p14:creationId xmlns:p14="http://schemas.microsoft.com/office/powerpoint/2010/main" val="167510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Hintergründe:</a:t>
            </a:r>
          </a:p>
          <a:p>
            <a:endParaRPr lang="de-DE" sz="1200" dirty="0" smtClean="0"/>
          </a:p>
          <a:p>
            <a:r>
              <a:rPr lang="de-DE" sz="1200" dirty="0" smtClean="0"/>
              <a:t>- Die zentrale Infrastruktur (Server, Datenbanken,…) wird in zwei Rechenzentren des BM.I in Wien betrieben</a:t>
            </a:r>
          </a:p>
          <a:p>
            <a:r>
              <a:rPr lang="de-DE" sz="1200" dirty="0" smtClean="0"/>
              <a:t>- Alle Alarmzentralen werden über ein SD-WAN Netzwerk angebunden, dieses kann man sich wie eine große Wolke – ein gemeinsames Netz über ganz NÖ vorstellen</a:t>
            </a:r>
          </a:p>
          <a:p>
            <a:r>
              <a:rPr lang="de-DE" sz="1200" dirty="0" smtClean="0"/>
              <a:t>- Alle Arbeitsplätze werden einheitlich ausgestattet, das eigentliche Einsatzleitsystem läuft auf 3 x 24 Zoll </a:t>
            </a:r>
            <a:r>
              <a:rPr lang="de-DE" sz="1200" dirty="0" err="1" smtClean="0"/>
              <a:t>Full</a:t>
            </a:r>
            <a:r>
              <a:rPr lang="de-DE" sz="1200" dirty="0" smtClean="0"/>
              <a:t>-HD Monitore (Format 16:9), das Kommunikationssystem läuft auf einem separaten Touch-Monitor</a:t>
            </a:r>
          </a:p>
          <a:p>
            <a:r>
              <a:rPr lang="de-DE" sz="1200" dirty="0" smtClean="0"/>
              <a:t>- Für die Kommunikation können Headsets oder ein Telefonhörer verwendet werden, zur Betätigung der Sprechtaste kann entweder der Touch-Monitor, ein Taster am Kabel des Headsets oder ein Fußtaster verwendet werden</a:t>
            </a:r>
          </a:p>
          <a:p>
            <a:r>
              <a:rPr lang="de-DE" dirty="0" err="1" smtClean="0"/>
              <a:t>iCAD</a:t>
            </a:r>
            <a:r>
              <a:rPr lang="de-DE" dirty="0" smtClean="0"/>
              <a:t>:</a:t>
            </a:r>
            <a:r>
              <a:rPr lang="de-DE" baseline="0" dirty="0" smtClean="0"/>
              <a:t> Produktname</a:t>
            </a:r>
          </a:p>
          <a:p>
            <a:r>
              <a:rPr lang="de-DE" baseline="0" dirty="0" smtClean="0"/>
              <a:t>SD-WAN: Netzwerk Technologie</a:t>
            </a:r>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4</a:t>
            </a:fld>
            <a:endParaRPr lang="de-DE"/>
          </a:p>
        </p:txBody>
      </p:sp>
    </p:spTree>
    <p:extLst>
      <p:ext uri="{BB962C8B-B14F-4D97-AF65-F5344CB8AC3E}">
        <p14:creationId xmlns:p14="http://schemas.microsoft.com/office/powerpoint/2010/main" val="232906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2 Karten: ÖK 50</a:t>
            </a:r>
          </a:p>
          <a:p>
            <a:r>
              <a:rPr lang="de-AT" baseline="0" dirty="0" smtClean="0"/>
              <a:t>                Luftbild</a:t>
            </a:r>
          </a:p>
          <a:p>
            <a:r>
              <a:rPr lang="de-AT" baseline="0" dirty="0" smtClean="0"/>
              <a:t>                Google </a:t>
            </a:r>
            <a:r>
              <a:rPr lang="de-AT" baseline="0" dirty="0" err="1" smtClean="0"/>
              <a:t>Streetview</a:t>
            </a:r>
            <a:endParaRPr lang="de-AT" baseline="0" dirty="0" smtClean="0"/>
          </a:p>
          <a:p>
            <a:r>
              <a:rPr lang="de-AT" baseline="0" dirty="0" smtClean="0"/>
              <a:t>                Wasserentnahmestellen</a:t>
            </a:r>
            <a:endParaRPr lang="de-AT" dirty="0"/>
          </a:p>
        </p:txBody>
      </p:sp>
      <p:sp>
        <p:nvSpPr>
          <p:cNvPr id="4" name="Foliennummernplatzhalter 3"/>
          <p:cNvSpPr>
            <a:spLocks noGrp="1"/>
          </p:cNvSpPr>
          <p:nvPr>
            <p:ph type="sldNum" sz="quarter" idx="10"/>
          </p:nvPr>
        </p:nvSpPr>
        <p:spPr/>
        <p:txBody>
          <a:bodyPr/>
          <a:lstStyle/>
          <a:p>
            <a:fld id="{584D249C-C654-48FE-8052-750EB225E811}" type="slidenum">
              <a:rPr lang="de-DE" smtClean="0"/>
              <a:t>7</a:t>
            </a:fld>
            <a:endParaRPr lang="de-DE"/>
          </a:p>
        </p:txBody>
      </p:sp>
    </p:spTree>
    <p:extLst>
      <p:ext uri="{BB962C8B-B14F-4D97-AF65-F5344CB8AC3E}">
        <p14:creationId xmlns:p14="http://schemas.microsoft.com/office/powerpoint/2010/main" val="423837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t>Zusatzinfos:</a:t>
            </a:r>
          </a:p>
          <a:p>
            <a:r>
              <a:rPr lang="de-DE" sz="1200" dirty="0" smtClean="0"/>
              <a:t>- Manuelle Pflege wäre in NÖ aufgrund der großen Mengen an Feuerwehren, Mitglieder,… kaum sinnvoll möglich</a:t>
            </a:r>
          </a:p>
          <a:p>
            <a:r>
              <a:rPr lang="de-DE" sz="1200" dirty="0" smtClean="0"/>
              <a:t>- Im Zuge von Erhebungen und Besichtigungen anderer Bundesländer hat sich gezeigt, dass einige hauptberufliche Datenpfleger beschäftigen welche </a:t>
            </a:r>
            <a:r>
              <a:rPr lang="de-DE" sz="1200" dirty="0" err="1" smtClean="0"/>
              <a:t>GeoDaten</a:t>
            </a:r>
            <a:r>
              <a:rPr lang="de-DE" sz="1200" dirty="0" smtClean="0"/>
              <a:t> und Stammdaten (Feuerwehren, Personenstammdaten,…) pflegen. Dies ist in NÖ nicht sinnvoll umsetzbar.</a:t>
            </a:r>
          </a:p>
          <a:p>
            <a:r>
              <a:rPr lang="de-DE" sz="1200" dirty="0" smtClean="0"/>
              <a:t>- Wir haben bereits ein zentrales System welches alle relevanten Daten speichert, die Nutzung von FDISK als Datenquelle fürs ELS ermöglicht es den Feuerwehren zukünftig Daten nur noch an einer Stelle administrieren zu müssen</a:t>
            </a:r>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8</a:t>
            </a:fld>
            <a:endParaRPr lang="de-DE"/>
          </a:p>
        </p:txBody>
      </p:sp>
    </p:spTree>
    <p:extLst>
      <p:ext uri="{BB962C8B-B14F-4D97-AF65-F5344CB8AC3E}">
        <p14:creationId xmlns:p14="http://schemas.microsoft.com/office/powerpoint/2010/main" val="280564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Erklärungen</a:t>
            </a:r>
          </a:p>
          <a:p>
            <a:endParaRPr lang="de-DE" dirty="0" smtClean="0"/>
          </a:p>
          <a:p>
            <a:r>
              <a:rPr lang="de-DE" sz="1200" dirty="0" smtClean="0"/>
              <a:t>- Links ist FDISK im Netz des NÖ-LFV dargestellt</a:t>
            </a:r>
          </a:p>
          <a:p>
            <a:r>
              <a:rPr lang="de-DE" sz="1200" dirty="0" smtClean="0"/>
              <a:t>- Rechts das ELKOS Netz mit dem Einsatzleitsystem</a:t>
            </a:r>
          </a:p>
          <a:p>
            <a:endParaRPr lang="de-DE" sz="1200" dirty="0" smtClean="0"/>
          </a:p>
          <a:p>
            <a:r>
              <a:rPr lang="de-DE" sz="1200" dirty="0" smtClean="0"/>
              <a:t>- Die beiden Systeme sind oben über eine Schnittstelle verbunden, über diese Schnittstelle werden Informationen in Form von „Events bzw. Datenpaketen“ ausgetauscht</a:t>
            </a:r>
          </a:p>
          <a:p>
            <a:r>
              <a:rPr lang="de-DE" sz="1200" dirty="0" smtClean="0"/>
              <a:t>- Abhängig von der Art des Events läuft dieses dann vollautomatisch (z.B. bei Aktualisierung von Erreichbarkeiten) in Richtung ELKOS oder erst nach manueller Bestätigung durch eine Person (z.B. beim Löschen von Fahrzeugen)</a:t>
            </a:r>
          </a:p>
          <a:p>
            <a:endParaRPr lang="de-DE" sz="1200" dirty="0" smtClean="0"/>
          </a:p>
          <a:p>
            <a:r>
              <a:rPr lang="de-DE" sz="1200" dirty="0" smtClean="0"/>
              <a:t>- Mit den stets aktuellen Daten können dann (wie unten im Bild dargestellt) bei der Erstellung von Einsätzen Benachrichtigungen und Alarmierungen für Feuerwehen und Personen erstellt werden</a:t>
            </a:r>
          </a:p>
          <a:p>
            <a:r>
              <a:rPr lang="de-DE" sz="1200" dirty="0" smtClean="0"/>
              <a:t>- Der FDISK Nutzer hat es in der Hand die Stammdaten seiner Feuerwehr aktuell zu halten</a:t>
            </a:r>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11</a:t>
            </a:fld>
            <a:endParaRPr lang="de-DE"/>
          </a:p>
        </p:txBody>
      </p:sp>
    </p:spTree>
    <p:extLst>
      <p:ext uri="{BB962C8B-B14F-4D97-AF65-F5344CB8AC3E}">
        <p14:creationId xmlns:p14="http://schemas.microsoft.com/office/powerpoint/2010/main" val="39862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Zusatzinfos</a:t>
            </a:r>
          </a:p>
          <a:p>
            <a:endParaRPr lang="de-DE" dirty="0" smtClean="0"/>
          </a:p>
          <a:p>
            <a:r>
              <a:rPr lang="de-DE" sz="1800" dirty="0" smtClean="0"/>
              <a:t>- Zukünftig wird es auch möglich sein Benachrichtigungen an Handynummern zu versenden</a:t>
            </a:r>
          </a:p>
          <a:p>
            <a:r>
              <a:rPr lang="de-DE" sz="1800" dirty="0" smtClean="0"/>
              <a:t>- Wenn das Feld „Mobilfunkprovider“ korrekt gepflegt ist kann die Nachricht über eine Schnittstelle direkt an den korrekten Mobilfunkprovider zugestellt werden, dies hat folgende Vorteile:</a:t>
            </a:r>
          </a:p>
          <a:p>
            <a:pPr lvl="1"/>
            <a:r>
              <a:rPr lang="de-DE" sz="1400" dirty="0" smtClean="0"/>
              <a:t>Bessere Performance – Informationen können schneller zugestellt werden</a:t>
            </a:r>
          </a:p>
          <a:p>
            <a:pPr lvl="1"/>
            <a:r>
              <a:rPr lang="de-DE" sz="1400" dirty="0" smtClean="0"/>
              <a:t>Geringere Preise – wenn die Daten direkt dem korrekten Provider übergeben werden ist der Versand günstiger</a:t>
            </a:r>
          </a:p>
          <a:p>
            <a:pPr lvl="1"/>
            <a:endParaRPr lang="de-DE" sz="1400" dirty="0" smtClean="0"/>
          </a:p>
          <a:p>
            <a:r>
              <a:rPr lang="de-DE" sz="1800" dirty="0" smtClean="0"/>
              <a:t>- Es ist bewusst und verständlich, dass die Pflege dieser Information einen gewissen Mehraufwand bedeutet und die Aktualität der Informationen schwieriger sicherzustellen ist </a:t>
            </a:r>
            <a:br>
              <a:rPr lang="de-DE" sz="1800" dirty="0" smtClean="0"/>
            </a:br>
            <a:r>
              <a:rPr lang="de-DE" sz="1800" dirty="0" smtClean="0"/>
              <a:t>   -&gt; umso wichtiger ist es den einzelnen Feuerwehrmitgliedern den Hintergrund zu vermitteln und die Motivation zu erklären</a:t>
            </a:r>
          </a:p>
          <a:p>
            <a:pPr marL="0" indent="0">
              <a:buNone/>
            </a:pPr>
            <a:endParaRPr lang="de-DE" sz="1800" dirty="0" smtClean="0"/>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21</a:t>
            </a:fld>
            <a:endParaRPr lang="de-DE"/>
          </a:p>
        </p:txBody>
      </p:sp>
    </p:spTree>
    <p:extLst>
      <p:ext uri="{BB962C8B-B14F-4D97-AF65-F5344CB8AC3E}">
        <p14:creationId xmlns:p14="http://schemas.microsoft.com/office/powerpoint/2010/main" val="294050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Zusatzinfos</a:t>
            </a:r>
          </a:p>
          <a:p>
            <a:endParaRPr lang="de-DE" dirty="0" smtClean="0"/>
          </a:p>
          <a:p>
            <a:r>
              <a:rPr lang="de-DE" sz="1200" dirty="0" smtClean="0"/>
              <a:t>- Es gibt aktuell in FDISK Feuerwehren welche Fahrzeuge erfasst haben welche die Feuerwehr eigentlich gar nicht besitzt -&gt; wenn diese ins ELS übernommen werden kann dies zu weitreichenden Folgen führen</a:t>
            </a:r>
          </a:p>
          <a:p>
            <a:r>
              <a:rPr lang="de-DE" sz="1200" dirty="0" smtClean="0"/>
              <a:t>- Andererseits gibt es auch Fälle in denen jeder Rollcontainer eines Anhängers als eigenes Fahrzeug geführt wird, auch dieser Fall sollte vor dem Hintergrund der Synchronisation ins ELS kritisch hinterfragt werden</a:t>
            </a:r>
          </a:p>
          <a:p>
            <a:r>
              <a:rPr lang="de-DE" sz="1200" dirty="0" smtClean="0"/>
              <a:t>- Liste auswählbarer Ausstattungen wurde vom technischen Ausschuss festgelegt</a:t>
            </a:r>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22</a:t>
            </a:fld>
            <a:endParaRPr lang="de-DE"/>
          </a:p>
        </p:txBody>
      </p:sp>
    </p:spTree>
    <p:extLst>
      <p:ext uri="{BB962C8B-B14F-4D97-AF65-F5344CB8AC3E}">
        <p14:creationId xmlns:p14="http://schemas.microsoft.com/office/powerpoint/2010/main" val="388161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t>Zusatzinfos</a:t>
            </a:r>
          </a:p>
          <a:p>
            <a:r>
              <a:rPr lang="de-DE" sz="1200" dirty="0" smtClean="0"/>
              <a:t>- Notwendig zur eindeutigen Identifizierung jeder Einheit im ELS</a:t>
            </a:r>
          </a:p>
          <a:p>
            <a:r>
              <a:rPr lang="de-DE" sz="1200" dirty="0" smtClean="0"/>
              <a:t>- Beschränkt auf 10 Zeichen Aufgrund technischer Vorgaben des ELKOS Auftragnehmers</a:t>
            </a:r>
          </a:p>
          <a:p>
            <a:endParaRPr lang="de-DE" sz="1200" dirty="0" smtClean="0"/>
          </a:p>
          <a:p>
            <a:r>
              <a:rPr lang="de-DE" sz="1200" dirty="0" smtClean="0"/>
              <a:t>- Aktuell nur bei Fahrzeugen dargestellt</a:t>
            </a:r>
          </a:p>
          <a:p>
            <a:r>
              <a:rPr lang="de-DE" sz="1200" dirty="0" smtClean="0"/>
              <a:t>- ELS-Einheit-ID setzt sich wie folgt zusammen</a:t>
            </a:r>
            <a:br>
              <a:rPr lang="de-DE" sz="1200" dirty="0" smtClean="0"/>
            </a:br>
            <a:r>
              <a:rPr lang="de-DE" sz="1200" dirty="0" smtClean="0"/>
              <a:t>   &lt;Feuerwehrnummer&gt;&lt;Kurzform taktischer Bezeichnung&gt;&lt;frei wählbarer Suffix&gt;</a:t>
            </a:r>
          </a:p>
          <a:p>
            <a:r>
              <a:rPr lang="de-DE" sz="1200" dirty="0" smtClean="0"/>
              <a:t>- Die ELS-Einheit-ID muss immer eindeutig sein</a:t>
            </a:r>
          </a:p>
          <a:p>
            <a:r>
              <a:rPr lang="de-DE" sz="1200" dirty="0" smtClean="0"/>
              <a:t>   -&gt; wenn eine FF nur ein </a:t>
            </a:r>
            <a:r>
              <a:rPr lang="de-DE" sz="1200" dirty="0" err="1" smtClean="0"/>
              <a:t>Fzg</a:t>
            </a:r>
            <a:r>
              <a:rPr lang="de-DE" sz="1200" dirty="0" smtClean="0"/>
              <a:t>. Von einem Typ hat kann das Suffix Feld auch leer bleiben</a:t>
            </a:r>
          </a:p>
          <a:p>
            <a:r>
              <a:rPr lang="de-DE" sz="1200" dirty="0" smtClean="0"/>
              <a:t>   -&gt; Sinn des frei wählbaren Feldes am Ende ist es, dass die Bezeichnung bei mehreren Fahrzeugen vom selben Typ durch die Feuerwehr selbst korrekt vergeben werden kann (damit TANK1 auch im System als TANK1 bezeichnet wird)</a:t>
            </a:r>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26</a:t>
            </a:fld>
            <a:endParaRPr lang="de-DE"/>
          </a:p>
        </p:txBody>
      </p:sp>
    </p:spTree>
    <p:extLst>
      <p:ext uri="{BB962C8B-B14F-4D97-AF65-F5344CB8AC3E}">
        <p14:creationId xmlns:p14="http://schemas.microsoft.com/office/powerpoint/2010/main" val="351317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Zusatzinfos</a:t>
            </a:r>
          </a:p>
          <a:p>
            <a:endParaRPr lang="de-DE" dirty="0" smtClean="0"/>
          </a:p>
          <a:p>
            <a:r>
              <a:rPr lang="de-DE" sz="1200" dirty="0" smtClean="0"/>
              <a:t>- Zuordnungen zu taktischen Einheiten (Gruppen/Züge) laut Dienstpostenplan bzw. Mitgliederliste erlaubt die Verwendung von diesen Einheiten in Alarmplangruppen -&gt; Lösung für virtuelle Feuerwehren aus ELDIS</a:t>
            </a:r>
          </a:p>
          <a:p>
            <a:r>
              <a:rPr lang="de-DE" sz="1200" dirty="0" smtClean="0"/>
              <a:t>- Qualifikationen – z.B. Sprachkenntnisse sollen zukünftig direkt für die Personen erfasst werden, Ausarbeitung der Qualifikationen durch den Ausbildungsausschuss ist aktuell in Vorbereitung</a:t>
            </a:r>
          </a:p>
          <a:p>
            <a:endParaRPr lang="de-DE" dirty="0"/>
          </a:p>
        </p:txBody>
      </p:sp>
      <p:sp>
        <p:nvSpPr>
          <p:cNvPr id="4" name="Foliennummernplatzhalter 3"/>
          <p:cNvSpPr>
            <a:spLocks noGrp="1"/>
          </p:cNvSpPr>
          <p:nvPr>
            <p:ph type="sldNum" sz="quarter" idx="10"/>
          </p:nvPr>
        </p:nvSpPr>
        <p:spPr/>
        <p:txBody>
          <a:bodyPr/>
          <a:lstStyle/>
          <a:p>
            <a:fld id="{584D249C-C654-48FE-8052-750EB225E811}" type="slidenum">
              <a:rPr lang="de-DE" smtClean="0"/>
              <a:t>30</a:t>
            </a:fld>
            <a:endParaRPr lang="de-DE"/>
          </a:p>
        </p:txBody>
      </p:sp>
    </p:spTree>
    <p:extLst>
      <p:ext uri="{BB962C8B-B14F-4D97-AF65-F5344CB8AC3E}">
        <p14:creationId xmlns:p14="http://schemas.microsoft.com/office/powerpoint/2010/main" val="29912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4FB3953-1F5C-43B3-9EC9-3EDE8928DB57}" type="datetimeFigureOut">
              <a:rPr lang="de-DE" smtClean="0"/>
              <a:t>01.03.2020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53960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4FB3953-1F5C-43B3-9EC9-3EDE8928DB57}" type="datetimeFigureOut">
              <a:rPr lang="de-DE" smtClean="0"/>
              <a:t>01.03.2020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52900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4FB3953-1F5C-43B3-9EC9-3EDE8928DB57}" type="datetimeFigureOut">
              <a:rPr lang="de-DE" smtClean="0"/>
              <a:t>01.03.2020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115515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4FB3953-1F5C-43B3-9EC9-3EDE8928DB57}" type="datetimeFigureOut">
              <a:rPr lang="de-DE" smtClean="0"/>
              <a:t>01.03.2020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93019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84FB3953-1F5C-43B3-9EC9-3EDE8928DB57}" type="datetimeFigureOut">
              <a:rPr lang="de-DE" smtClean="0"/>
              <a:t>01.03.2020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84448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4FB3953-1F5C-43B3-9EC9-3EDE8928DB57}" type="datetimeFigureOut">
              <a:rPr lang="de-DE" smtClean="0"/>
              <a:t>01.03.2020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00099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4FB3953-1F5C-43B3-9EC9-3EDE8928DB57}" type="datetimeFigureOut">
              <a:rPr lang="de-DE" smtClean="0"/>
              <a:t>01.03.2020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415115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4FB3953-1F5C-43B3-9EC9-3EDE8928DB57}" type="datetimeFigureOut">
              <a:rPr lang="de-DE" smtClean="0"/>
              <a:t>01.03.2020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32613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FB3953-1F5C-43B3-9EC9-3EDE8928DB57}" type="datetimeFigureOut">
              <a:rPr lang="de-DE" smtClean="0"/>
              <a:t>01.03.2020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323294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84FB3953-1F5C-43B3-9EC9-3EDE8928DB57}" type="datetimeFigureOut">
              <a:rPr lang="de-DE" smtClean="0"/>
              <a:t>01.03.2020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99847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84FB3953-1F5C-43B3-9EC9-3EDE8928DB57}" type="datetimeFigureOut">
              <a:rPr lang="de-DE" smtClean="0"/>
              <a:t>01.03.2020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FC7FB5F-B3C6-40DA-B0CB-269F3B515DF2}" type="slidenum">
              <a:rPr lang="de-DE" smtClean="0"/>
              <a:t>‹Nr.›</a:t>
            </a:fld>
            <a:endParaRPr lang="de-DE"/>
          </a:p>
        </p:txBody>
      </p:sp>
    </p:spTree>
    <p:extLst>
      <p:ext uri="{BB962C8B-B14F-4D97-AF65-F5344CB8AC3E}">
        <p14:creationId xmlns:p14="http://schemas.microsoft.com/office/powerpoint/2010/main" val="272447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9FC"/>
        </a:solidFill>
        <a:effectLst/>
      </p:bgPr>
    </p:bg>
    <p:spTree>
      <p:nvGrpSpPr>
        <p:cNvPr id="1" name=""/>
        <p:cNvGrpSpPr/>
        <p:nvPr/>
      </p:nvGrpSpPr>
      <p:grpSpPr>
        <a:xfrm>
          <a:off x="0" y="0"/>
          <a:ext cx="0" cy="0"/>
          <a:chOff x="0" y="0"/>
          <a:chExt cx="0" cy="0"/>
        </a:xfrm>
      </p:grpSpPr>
      <p:sp>
        <p:nvSpPr>
          <p:cNvPr id="14" name="Rechteck 13"/>
          <p:cNvSpPr/>
          <p:nvPr userDrawn="1"/>
        </p:nvSpPr>
        <p:spPr>
          <a:xfrm rot="16200000">
            <a:off x="8404092" y="3069480"/>
            <a:ext cx="6857039" cy="720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612" y="6138000"/>
            <a:ext cx="12192000" cy="720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38200" y="1825625"/>
            <a:ext cx="10043311" cy="4183994"/>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9344025" y="614680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B3953-1F5C-43B3-9EC9-3EDE8928DB57}" type="datetimeFigureOut">
              <a:rPr lang="de-DE" smtClean="0"/>
              <a:t>01.03.2020</a:t>
            </a:fld>
            <a:endParaRPr lang="de-DE" dirty="0"/>
          </a:p>
        </p:txBody>
      </p:sp>
      <p:sp>
        <p:nvSpPr>
          <p:cNvPr id="5" name="Fußzeilenplatzhalter 4"/>
          <p:cNvSpPr>
            <a:spLocks noGrp="1"/>
          </p:cNvSpPr>
          <p:nvPr>
            <p:ph type="ftr" sz="quarter" idx="3"/>
          </p:nvPr>
        </p:nvSpPr>
        <p:spPr>
          <a:xfrm>
            <a:off x="3495675" y="6146800"/>
            <a:ext cx="5753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391775" y="6146800"/>
            <a:ext cx="4897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7FB5F-B3C6-40DA-B0CB-269F3B515DF2}" type="slidenum">
              <a:rPr lang="de-DE" smtClean="0"/>
              <a:t>‹Nr.›</a:t>
            </a:fld>
            <a:endParaRPr lang="de-DE" dirty="0"/>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5144" y="5184000"/>
            <a:ext cx="1391035" cy="1800000"/>
          </a:xfrm>
          <a:prstGeom prst="rect">
            <a:avLst/>
          </a:prstGeom>
        </p:spPr>
      </p:pic>
      <p:sp>
        <p:nvSpPr>
          <p:cNvPr id="8" name="Rechteck 7"/>
          <p:cNvSpPr/>
          <p:nvPr userDrawn="1"/>
        </p:nvSpPr>
        <p:spPr>
          <a:xfrm>
            <a:off x="11880770" y="414839"/>
            <a:ext cx="97200" cy="504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rot="16200000">
            <a:off x="5745440" y="1554932"/>
            <a:ext cx="93600" cy="1008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rot="16200000">
            <a:off x="5705930" y="1557342"/>
            <a:ext cx="93600" cy="10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p:cNvGrpSpPr/>
          <p:nvPr userDrawn="1"/>
        </p:nvGrpSpPr>
        <p:grpSpPr>
          <a:xfrm>
            <a:off x="621511" y="237220"/>
            <a:ext cx="11503449" cy="6749161"/>
            <a:chOff x="621511" y="237220"/>
            <a:chExt cx="11503449" cy="6749161"/>
          </a:xfrm>
        </p:grpSpPr>
        <p:sp>
          <p:nvSpPr>
            <p:cNvPr id="9" name="Rechteck 8"/>
            <p:cNvSpPr/>
            <p:nvPr userDrawn="1"/>
          </p:nvSpPr>
          <p:spPr>
            <a:xfrm>
              <a:off x="11976751" y="237220"/>
              <a:ext cx="97200" cy="52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3925" y="5186381"/>
              <a:ext cx="1391035" cy="1800000"/>
            </a:xfrm>
            <a:prstGeom prst="rect">
              <a:avLst/>
            </a:prstGeom>
          </p:spPr>
        </p:pic>
        <p:sp>
          <p:nvSpPr>
            <p:cNvPr id="17" name="Rechteck 16"/>
            <p:cNvSpPr/>
            <p:nvPr userDrawn="1"/>
          </p:nvSpPr>
          <p:spPr>
            <a:xfrm>
              <a:off x="11879551" y="417220"/>
              <a:ext cx="97200" cy="504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rot="16200000">
              <a:off x="5744221" y="1557313"/>
              <a:ext cx="93600" cy="10080000"/>
            </a:xfrm>
            <a:prstGeom prst="rect">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userDrawn="1"/>
          </p:nvSpPr>
          <p:spPr>
            <a:xfrm rot="16200000">
              <a:off x="5704711" y="1559723"/>
              <a:ext cx="93600" cy="1026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Textfeld 20"/>
          <p:cNvSpPr txBox="1"/>
          <p:nvPr userDrawn="1"/>
        </p:nvSpPr>
        <p:spPr>
          <a:xfrm>
            <a:off x="749801" y="6132826"/>
            <a:ext cx="2650624" cy="430887"/>
          </a:xfrm>
          <a:prstGeom prst="rect">
            <a:avLst/>
          </a:prstGeom>
          <a:noFill/>
        </p:spPr>
        <p:txBody>
          <a:bodyPr wrap="square" rtlCol="0">
            <a:spAutoFit/>
          </a:bodyPr>
          <a:lstStyle/>
          <a:p>
            <a:r>
              <a:rPr lang="de-DE" sz="800" b="1" i="1" dirty="0" smtClean="0">
                <a:latin typeface="Arial" panose="020B0604020202020204" pitchFamily="34" charset="0"/>
                <a:cs typeface="Arial" panose="020B0604020202020204" pitchFamily="34" charset="0"/>
              </a:rPr>
              <a:t>Niederösterreichsicher Landesfeuerwehrverband</a:t>
            </a:r>
          </a:p>
          <a:p>
            <a:r>
              <a:rPr lang="de-DE" sz="1400" dirty="0" smtClean="0">
                <a:solidFill>
                  <a:schemeClr val="bg1">
                    <a:lumMod val="50000"/>
                  </a:schemeClr>
                </a:solidFill>
                <a:latin typeface="Kravitz" panose="00000400000000000000" pitchFamily="2" charset="0"/>
              </a:rPr>
              <a:t>Landesfeuerwehrkommando</a:t>
            </a:r>
            <a:endParaRPr lang="de-DE" sz="1400" dirty="0">
              <a:solidFill>
                <a:schemeClr val="bg1">
                  <a:lumMod val="50000"/>
                </a:schemeClr>
              </a:solidFill>
              <a:latin typeface="Kravitz" panose="00000400000000000000" pitchFamily="2" charset="0"/>
            </a:endParaRPr>
          </a:p>
        </p:txBody>
      </p:sp>
    </p:spTree>
    <p:extLst>
      <p:ext uri="{BB962C8B-B14F-4D97-AF65-F5344CB8AC3E}">
        <p14:creationId xmlns:p14="http://schemas.microsoft.com/office/powerpoint/2010/main" val="217970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tefan.vietze@feuerwehr.gv.at" TargetMode="External"/><Relationship Id="rId2" Type="http://schemas.openxmlformats.org/officeDocument/2006/relationships/hyperlink" Target="mailto:klaus.geiger@feuerwehr.gv.at" TargetMode="Externa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7049" y="3861047"/>
            <a:ext cx="10848512" cy="2078113"/>
          </a:xfrm>
        </p:spPr>
        <p:txBody>
          <a:bodyPr>
            <a:normAutofit fontScale="90000"/>
          </a:bodyPr>
          <a:lstStyle/>
          <a:p>
            <a:pPr>
              <a:lnSpc>
                <a:spcPct val="100000"/>
              </a:lnSpc>
              <a:spcAft>
                <a:spcPts val="600"/>
              </a:spcAft>
            </a:pPr>
            <a:r>
              <a:rPr lang="de-DE" altLang="de-DE" sz="3200" dirty="0" smtClean="0"/>
              <a:t>Feuerwehrkommandanten Fortbildung 2019/2020</a:t>
            </a:r>
            <a:br>
              <a:rPr lang="de-DE" altLang="de-DE" sz="3200" dirty="0" smtClean="0"/>
            </a:br>
            <a:r>
              <a:rPr lang="de-DE" altLang="de-DE" sz="3200" dirty="0" smtClean="0"/>
              <a:t/>
            </a:r>
            <a:br>
              <a:rPr lang="de-DE" altLang="de-DE" sz="3200" dirty="0" smtClean="0"/>
            </a:br>
            <a:r>
              <a:rPr lang="de-DE" altLang="de-DE" sz="4000" b="1" dirty="0"/>
              <a:t>FDISK Datenpflege für das neue </a:t>
            </a:r>
            <a:r>
              <a:rPr lang="de-DE" altLang="de-DE" sz="4000" b="1" dirty="0" smtClean="0"/>
              <a:t/>
            </a:r>
            <a:br>
              <a:rPr lang="de-DE" altLang="de-DE" sz="4000" b="1" dirty="0" smtClean="0"/>
            </a:br>
            <a:r>
              <a:rPr lang="de-DE" altLang="de-DE" sz="4000" b="1" dirty="0" smtClean="0"/>
              <a:t>Einsatzleit- </a:t>
            </a:r>
            <a:r>
              <a:rPr lang="de-DE" altLang="de-DE" sz="4000" b="1" dirty="0"/>
              <a:t>und Kommunikationssystem ELKOS</a:t>
            </a:r>
            <a:endParaRPr lang="de-DE" altLang="de-DE" sz="2400" b="1" i="1" dirty="0">
              <a:solidFill>
                <a:schemeClr val="bg1">
                  <a:lumMod val="50000"/>
                </a:schemeClr>
              </a:solidFill>
            </a:endParaRPr>
          </a:p>
        </p:txBody>
      </p:sp>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t="8670" b="4781"/>
          <a:stretch/>
        </p:blipFill>
        <p:spPr>
          <a:xfrm>
            <a:off x="6105465" y="400710"/>
            <a:ext cx="4680000" cy="3240361"/>
          </a:xfrm>
          <a:prstGeom prst="rect">
            <a:avLst/>
          </a:prstGeom>
        </p:spPr>
      </p:pic>
      <p:pic>
        <p:nvPicPr>
          <p:cNvPr id="2" name="Grafik 1"/>
          <p:cNvPicPr>
            <a:picLocks noChangeAspect="1"/>
          </p:cNvPicPr>
          <p:nvPr/>
        </p:nvPicPr>
        <p:blipFill>
          <a:blip r:embed="rId4"/>
          <a:stretch>
            <a:fillRect/>
          </a:stretch>
        </p:blipFill>
        <p:spPr>
          <a:xfrm>
            <a:off x="1005140" y="669004"/>
            <a:ext cx="4680000" cy="2703771"/>
          </a:xfrm>
          <a:prstGeom prst="rect">
            <a:avLst/>
          </a:prstGeom>
        </p:spPr>
      </p:pic>
      <p:sp>
        <p:nvSpPr>
          <p:cNvPr id="3" name="Textfeld 2"/>
          <p:cNvSpPr txBox="1"/>
          <p:nvPr/>
        </p:nvSpPr>
        <p:spPr>
          <a:xfrm>
            <a:off x="9923585" y="6254262"/>
            <a:ext cx="861880" cy="261610"/>
          </a:xfrm>
          <a:prstGeom prst="rect">
            <a:avLst/>
          </a:prstGeom>
          <a:noFill/>
        </p:spPr>
        <p:txBody>
          <a:bodyPr wrap="square" rtlCol="0">
            <a:spAutoFit/>
          </a:bodyPr>
          <a:lstStyle/>
          <a:p>
            <a:r>
              <a:rPr lang="de-DE" sz="1100" i="1" dirty="0" smtClean="0"/>
              <a:t>Version: 1.0</a:t>
            </a:r>
            <a:endParaRPr lang="de-DE" sz="1100" i="1" dirty="0"/>
          </a:p>
        </p:txBody>
      </p:sp>
    </p:spTree>
    <p:extLst>
      <p:ext uri="{BB962C8B-B14F-4D97-AF65-F5344CB8AC3E}">
        <p14:creationId xmlns:p14="http://schemas.microsoft.com/office/powerpoint/2010/main" val="380331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Motivation FDISK Schnittstelle</a:t>
            </a:r>
          </a:p>
        </p:txBody>
      </p:sp>
      <p:sp>
        <p:nvSpPr>
          <p:cNvPr id="3" name="Inhaltsplatzhalter 2"/>
          <p:cNvSpPr>
            <a:spLocks noGrp="1"/>
          </p:cNvSpPr>
          <p:nvPr>
            <p:ph idx="1"/>
          </p:nvPr>
        </p:nvSpPr>
        <p:spPr/>
        <p:txBody>
          <a:bodyPr/>
          <a:lstStyle/>
          <a:p>
            <a:r>
              <a:rPr lang="de-DE" dirty="0"/>
              <a:t>Manuelle Datenpflege im </a:t>
            </a:r>
            <a:r>
              <a:rPr lang="de-DE" dirty="0" smtClean="0"/>
              <a:t>ELS aufgrund der genannten Mengen</a:t>
            </a:r>
            <a:endParaRPr lang="de-DE" dirty="0"/>
          </a:p>
          <a:p>
            <a:pPr lvl="1"/>
            <a:r>
              <a:rPr lang="de-DE" dirty="0" smtClean="0"/>
              <a:t>personal- </a:t>
            </a:r>
            <a:r>
              <a:rPr lang="de-DE" dirty="0"/>
              <a:t>und kostenintensiv</a:t>
            </a:r>
          </a:p>
          <a:p>
            <a:pPr lvl="1"/>
            <a:r>
              <a:rPr lang="de-DE" dirty="0"/>
              <a:t>längere Wartezeiten bei Änderungen</a:t>
            </a:r>
          </a:p>
          <a:p>
            <a:pPr lvl="1"/>
            <a:r>
              <a:rPr lang="de-DE" dirty="0"/>
              <a:t>mehrfache Änderung in unterschiedlichen Systemen (ELS/FDISK/…) nötig</a:t>
            </a:r>
          </a:p>
          <a:p>
            <a:endParaRPr lang="de-DE" dirty="0"/>
          </a:p>
          <a:p>
            <a:r>
              <a:rPr lang="de-DE" b="1" dirty="0"/>
              <a:t>Lösung: </a:t>
            </a:r>
            <a:r>
              <a:rPr lang="de-DE" dirty="0"/>
              <a:t>Schnittstelle von FDISK ins ELS</a:t>
            </a:r>
          </a:p>
        </p:txBody>
      </p:sp>
    </p:spTree>
    <p:extLst>
      <p:ext uri="{BB962C8B-B14F-4D97-AF65-F5344CB8AC3E}">
        <p14:creationId xmlns:p14="http://schemas.microsoft.com/office/powerpoint/2010/main" val="3363718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Übersicht</a:t>
            </a:r>
          </a:p>
        </p:txBody>
      </p:sp>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3862" y="444561"/>
            <a:ext cx="8844275" cy="5768475"/>
          </a:xfrm>
        </p:spPr>
      </p:pic>
    </p:spTree>
    <p:extLst>
      <p:ext uri="{BB962C8B-B14F-4D97-AF65-F5344CB8AC3E}">
        <p14:creationId xmlns:p14="http://schemas.microsoft.com/office/powerpoint/2010/main" val="1339987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Vorteile für die Feuerwehren</a:t>
            </a:r>
          </a:p>
        </p:txBody>
      </p:sp>
      <p:sp>
        <p:nvSpPr>
          <p:cNvPr id="3" name="Inhaltsplatzhalter 2"/>
          <p:cNvSpPr>
            <a:spLocks noGrp="1"/>
          </p:cNvSpPr>
          <p:nvPr>
            <p:ph idx="1"/>
          </p:nvPr>
        </p:nvSpPr>
        <p:spPr/>
        <p:txBody>
          <a:bodyPr/>
          <a:lstStyle/>
          <a:p>
            <a:r>
              <a:rPr lang="de-DE" dirty="0"/>
              <a:t>Daten müssen nur in einem System (FDISK) gepflegt und aktualisiert werden</a:t>
            </a:r>
          </a:p>
          <a:p>
            <a:endParaRPr lang="de-DE" dirty="0"/>
          </a:p>
          <a:p>
            <a:r>
              <a:rPr lang="de-DE" dirty="0"/>
              <a:t>Daten werden </a:t>
            </a:r>
            <a:r>
              <a:rPr lang="de-DE" dirty="0" smtClean="0"/>
              <a:t>teil- bzw. voll-automatisch </a:t>
            </a:r>
            <a:r>
              <a:rPr lang="de-DE" dirty="0"/>
              <a:t>ins ELS übertragen</a:t>
            </a:r>
          </a:p>
          <a:p>
            <a:endParaRPr lang="de-DE" dirty="0"/>
          </a:p>
          <a:p>
            <a:r>
              <a:rPr lang="de-DE" dirty="0"/>
              <a:t>Änderungen (Telefonnummern, Mitgliederzuordnungen,…) stehen umgehend zur Verfügung</a:t>
            </a:r>
          </a:p>
        </p:txBody>
      </p:sp>
    </p:spTree>
    <p:extLst>
      <p:ext uri="{BB962C8B-B14F-4D97-AF65-F5344CB8AC3E}">
        <p14:creationId xmlns:p14="http://schemas.microsoft.com/office/powerpoint/2010/main" val="593897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Datenpflege in FDISK</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991099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Notwendigkeit</a:t>
            </a:r>
          </a:p>
        </p:txBody>
      </p:sp>
      <p:sp>
        <p:nvSpPr>
          <p:cNvPr id="3" name="Inhaltsplatzhalter 2"/>
          <p:cNvSpPr>
            <a:spLocks noGrp="1"/>
          </p:cNvSpPr>
          <p:nvPr>
            <p:ph idx="1"/>
          </p:nvPr>
        </p:nvSpPr>
        <p:spPr/>
        <p:txBody>
          <a:bodyPr/>
          <a:lstStyle/>
          <a:p>
            <a:r>
              <a:rPr lang="de-DE" dirty="0"/>
              <a:t>Einsatzleitsystem, Alarmzentrale und folglich Einsatzerfolg ist von aktuellen, vollständigen und korrekten Daten abhängig</a:t>
            </a:r>
          </a:p>
          <a:p>
            <a:endParaRPr lang="de-DE" dirty="0"/>
          </a:p>
          <a:p>
            <a:r>
              <a:rPr lang="de-DE" dirty="0"/>
              <a:t>Datenpflege kann direkt durch die Feuerwehr selbst erfolgen um stets aktuelle Daten sicherzustellen</a:t>
            </a:r>
          </a:p>
        </p:txBody>
      </p:sp>
    </p:spTree>
    <p:extLst>
      <p:ext uri="{BB962C8B-B14F-4D97-AF65-F5344CB8AC3E}">
        <p14:creationId xmlns:p14="http://schemas.microsoft.com/office/powerpoint/2010/main" val="200384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Welche Daten sollen </a:t>
            </a:r>
            <a:r>
              <a:rPr lang="de-DE" sz="4000" dirty="0" smtClean="0"/>
              <a:t>gepflegt/geprüft </a:t>
            </a:r>
            <a:r>
              <a:rPr lang="de-DE" sz="4000" dirty="0"/>
              <a:t>werden</a:t>
            </a:r>
          </a:p>
        </p:txBody>
      </p:sp>
      <p:sp>
        <p:nvSpPr>
          <p:cNvPr id="3" name="Inhaltsplatzhalter 2"/>
          <p:cNvSpPr>
            <a:spLocks noGrp="1"/>
          </p:cNvSpPr>
          <p:nvPr>
            <p:ph idx="1"/>
          </p:nvPr>
        </p:nvSpPr>
        <p:spPr/>
        <p:txBody>
          <a:bodyPr/>
          <a:lstStyle/>
          <a:p>
            <a:r>
              <a:rPr lang="de-DE" dirty="0"/>
              <a:t>Feuerwehr Stammdaten</a:t>
            </a:r>
          </a:p>
          <a:p>
            <a:r>
              <a:rPr lang="de-DE" dirty="0"/>
              <a:t>Fahrzeuge</a:t>
            </a:r>
          </a:p>
          <a:p>
            <a:r>
              <a:rPr lang="de-DE" dirty="0"/>
              <a:t>Funkgeräte</a:t>
            </a:r>
          </a:p>
          <a:p>
            <a:r>
              <a:rPr lang="de-DE" dirty="0"/>
              <a:t>Zuordnungen </a:t>
            </a:r>
            <a:br>
              <a:rPr lang="de-DE" dirty="0"/>
            </a:br>
            <a:r>
              <a:rPr lang="de-DE" sz="2400" i="1" dirty="0">
                <a:solidFill>
                  <a:schemeClr val="tx1">
                    <a:lumMod val="50000"/>
                    <a:lumOff val="50000"/>
                  </a:schemeClr>
                </a:solidFill>
              </a:rPr>
              <a:t>(Fahrzeuge </a:t>
            </a:r>
            <a:r>
              <a:rPr lang="de-DE" sz="2400" i="1" dirty="0">
                <a:solidFill>
                  <a:schemeClr val="tx1">
                    <a:lumMod val="50000"/>
                    <a:lumOff val="50000"/>
                  </a:schemeClr>
                </a:solidFill>
                <a:sym typeface="Wingdings" panose="05000000000000000000" pitchFamily="2" charset="2"/>
              </a:rPr>
              <a:t> Häuser, </a:t>
            </a:r>
            <a:r>
              <a:rPr lang="de-DE" sz="2400" i="1" dirty="0">
                <a:solidFill>
                  <a:schemeClr val="tx1">
                    <a:lumMod val="50000"/>
                    <a:lumOff val="50000"/>
                  </a:schemeClr>
                </a:solidFill>
              </a:rPr>
              <a:t>Funkgeräte </a:t>
            </a:r>
            <a:r>
              <a:rPr lang="de-DE" sz="2400" i="1" dirty="0">
                <a:solidFill>
                  <a:schemeClr val="tx1">
                    <a:lumMod val="50000"/>
                    <a:lumOff val="50000"/>
                  </a:schemeClr>
                </a:solidFill>
                <a:sym typeface="Wingdings" panose="05000000000000000000" pitchFamily="2" charset="2"/>
              </a:rPr>
              <a:t> Fahrzeuge, …)</a:t>
            </a:r>
            <a:endParaRPr lang="de-DE" i="1" dirty="0">
              <a:solidFill>
                <a:schemeClr val="tx1">
                  <a:lumMod val="50000"/>
                  <a:lumOff val="50000"/>
                </a:schemeClr>
              </a:solidFill>
            </a:endParaRPr>
          </a:p>
          <a:p>
            <a:r>
              <a:rPr lang="de-DE" dirty="0"/>
              <a:t>Mitgliederdaten </a:t>
            </a:r>
            <a:br>
              <a:rPr lang="de-DE" dirty="0"/>
            </a:br>
            <a:r>
              <a:rPr lang="de-DE" sz="2400" i="1" dirty="0">
                <a:solidFill>
                  <a:schemeClr val="tx1">
                    <a:lumMod val="50000"/>
                    <a:lumOff val="50000"/>
                  </a:schemeClr>
                </a:solidFill>
              </a:rPr>
              <a:t>(Erreichbarkeiten, Gruppenzuordnungen,…)</a:t>
            </a:r>
          </a:p>
          <a:p>
            <a:r>
              <a:rPr lang="de-DE" dirty="0"/>
              <a:t>Alarmgruppen</a:t>
            </a:r>
          </a:p>
        </p:txBody>
      </p:sp>
    </p:spTree>
    <p:extLst>
      <p:ext uri="{BB962C8B-B14F-4D97-AF65-F5344CB8AC3E}">
        <p14:creationId xmlns:p14="http://schemas.microsoft.com/office/powerpoint/2010/main" val="107543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Feuerwehr Stammdaten</a:t>
            </a:r>
          </a:p>
        </p:txBody>
      </p:sp>
      <p:sp>
        <p:nvSpPr>
          <p:cNvPr id="3" name="Inhaltsplatzhalter 2"/>
          <p:cNvSpPr>
            <a:spLocks noGrp="1"/>
          </p:cNvSpPr>
          <p:nvPr>
            <p:ph idx="1"/>
          </p:nvPr>
        </p:nvSpPr>
        <p:spPr/>
        <p:txBody>
          <a:bodyPr/>
          <a:lstStyle/>
          <a:p>
            <a:r>
              <a:rPr lang="de-DE" dirty="0"/>
              <a:t>Exakte Adresse </a:t>
            </a:r>
            <a:r>
              <a:rPr lang="de-DE" dirty="0" smtClean="0"/>
              <a:t>des Feuerwehrhauses </a:t>
            </a:r>
            <a:r>
              <a:rPr lang="de-DE" dirty="0"/>
              <a:t/>
            </a:r>
            <a:br>
              <a:rPr lang="de-DE" dirty="0"/>
            </a:br>
            <a:r>
              <a:rPr lang="de-DE" i="1" dirty="0">
                <a:solidFill>
                  <a:schemeClr val="tx1">
                    <a:lumMod val="50000"/>
                    <a:lumOff val="50000"/>
                  </a:schemeClr>
                </a:solidFill>
              </a:rPr>
              <a:t>(</a:t>
            </a:r>
            <a:r>
              <a:rPr lang="de-DE" i="1" dirty="0">
                <a:solidFill>
                  <a:srgbClr val="FF0000"/>
                </a:solidFill>
              </a:rPr>
              <a:t>Feuerwehrhaus</a:t>
            </a:r>
            <a:r>
              <a:rPr lang="de-DE" i="1" dirty="0">
                <a:solidFill>
                  <a:schemeClr val="tx1">
                    <a:lumMod val="50000"/>
                    <a:lumOff val="50000"/>
                  </a:schemeClr>
                </a:solidFill>
              </a:rPr>
              <a:t> – </a:t>
            </a:r>
            <a:r>
              <a:rPr lang="de-DE" i="1" u="sng" dirty="0">
                <a:solidFill>
                  <a:schemeClr val="tx1">
                    <a:lumMod val="50000"/>
                    <a:lumOff val="50000"/>
                  </a:schemeClr>
                </a:solidFill>
              </a:rPr>
              <a:t>nicht</a:t>
            </a:r>
            <a:r>
              <a:rPr lang="de-DE" i="1" dirty="0">
                <a:solidFill>
                  <a:schemeClr val="tx1">
                    <a:lumMod val="50000"/>
                    <a:lumOff val="50000"/>
                  </a:schemeClr>
                </a:solidFill>
              </a:rPr>
              <a:t> Wohnanschrift des KDT!)</a:t>
            </a:r>
            <a:br>
              <a:rPr lang="de-DE" i="1" dirty="0">
                <a:solidFill>
                  <a:schemeClr val="tx1">
                    <a:lumMod val="50000"/>
                    <a:lumOff val="50000"/>
                  </a:schemeClr>
                </a:solidFill>
              </a:rPr>
            </a:br>
            <a:endParaRPr lang="de-DE" i="1" dirty="0">
              <a:solidFill>
                <a:schemeClr val="tx1">
                  <a:lumMod val="50000"/>
                  <a:lumOff val="50000"/>
                </a:schemeClr>
              </a:solidFill>
            </a:endParaRPr>
          </a:p>
          <a:p>
            <a:r>
              <a:rPr lang="de-DE" dirty="0" smtClean="0"/>
              <a:t>Erfassung von Häusern, Häfen oder KAT-Lager mit exakter Position</a:t>
            </a:r>
            <a:br>
              <a:rPr lang="de-DE" dirty="0" smtClean="0"/>
            </a:br>
            <a:r>
              <a:rPr lang="de-DE" i="1" dirty="0" smtClean="0">
                <a:solidFill>
                  <a:schemeClr val="tx1">
                    <a:lumMod val="50000"/>
                    <a:lumOff val="50000"/>
                  </a:schemeClr>
                </a:solidFill>
              </a:rPr>
              <a:t>(wenn vorhanden</a:t>
            </a:r>
            <a:r>
              <a:rPr lang="de-DE" i="1" dirty="0">
                <a:solidFill>
                  <a:schemeClr val="tx1">
                    <a:lumMod val="50000"/>
                    <a:lumOff val="50000"/>
                  </a:schemeClr>
                </a:solidFill>
              </a:rPr>
              <a:t>)</a:t>
            </a:r>
          </a:p>
          <a:p>
            <a:endParaRPr lang="de-DE" dirty="0"/>
          </a:p>
          <a:p>
            <a:r>
              <a:rPr lang="de-DE" dirty="0"/>
              <a:t>Erreichbarkeiten</a:t>
            </a:r>
            <a:br>
              <a:rPr lang="de-DE" dirty="0"/>
            </a:br>
            <a:r>
              <a:rPr lang="de-DE" i="1" dirty="0">
                <a:solidFill>
                  <a:schemeClr val="tx1">
                    <a:lumMod val="50000"/>
                    <a:lumOff val="50000"/>
                  </a:schemeClr>
                </a:solidFill>
              </a:rPr>
              <a:t>(Telefon-Nr., E-Mail-Adressen, etc…)</a:t>
            </a:r>
          </a:p>
          <a:p>
            <a:pPr marL="0" indent="0">
              <a:buNone/>
            </a:pPr>
            <a:endParaRPr lang="de-DE" dirty="0"/>
          </a:p>
          <a:p>
            <a:endParaRPr lang="de-DE" dirty="0"/>
          </a:p>
        </p:txBody>
      </p:sp>
    </p:spTree>
    <p:extLst>
      <p:ext uri="{BB962C8B-B14F-4D97-AF65-F5344CB8AC3E}">
        <p14:creationId xmlns:p14="http://schemas.microsoft.com/office/powerpoint/2010/main" val="505506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idx="1"/>
          </p:nvPr>
        </p:nvPicPr>
        <p:blipFill>
          <a:blip r:embed="rId2">
            <a:extLst>
              <a:ext uri="{28A0092B-C50C-407E-A947-70E740481C1C}">
                <a14:useLocalDpi xmlns:a14="http://schemas.microsoft.com/office/drawing/2010/main" val="0"/>
              </a:ext>
            </a:extLst>
          </a:blip>
          <a:srcRect t="2166" b="2166"/>
          <a:stretch>
            <a:fillRect/>
          </a:stretch>
        </p:blipFill>
        <p:spPr>
          <a:xfrm>
            <a:off x="2277688" y="80057"/>
            <a:ext cx="7614457" cy="6012444"/>
          </a:xfrm>
        </p:spPr>
      </p:pic>
    </p:spTree>
    <p:extLst>
      <p:ext uri="{BB962C8B-B14F-4D97-AF65-F5344CB8AC3E}">
        <p14:creationId xmlns:p14="http://schemas.microsoft.com/office/powerpoint/2010/main" val="1518620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t>Feuerwehrhäuser</a:t>
            </a:r>
            <a:endParaRPr lang="de-DE" sz="4000" dirty="0"/>
          </a:p>
        </p:txBody>
      </p:sp>
      <p:sp>
        <p:nvSpPr>
          <p:cNvPr id="3" name="Inhaltsplatzhalter 2"/>
          <p:cNvSpPr>
            <a:spLocks noGrp="1"/>
          </p:cNvSpPr>
          <p:nvPr>
            <p:ph idx="1"/>
          </p:nvPr>
        </p:nvSpPr>
        <p:spPr/>
        <p:txBody>
          <a:bodyPr/>
          <a:lstStyle/>
          <a:p>
            <a:r>
              <a:rPr lang="de-DE" dirty="0" smtClean="0"/>
              <a:t>ELS </a:t>
            </a:r>
            <a:r>
              <a:rPr lang="de-DE" dirty="0"/>
              <a:t>Einheiten (Fahrzeuge) </a:t>
            </a:r>
            <a:r>
              <a:rPr lang="de-DE" dirty="0" smtClean="0"/>
              <a:t>werden zu Feuerwehrhäusern zugeordnet</a:t>
            </a:r>
            <a:endParaRPr lang="de-DE" dirty="0"/>
          </a:p>
          <a:p>
            <a:endParaRPr lang="de-DE" dirty="0"/>
          </a:p>
          <a:p>
            <a:r>
              <a:rPr lang="de-DE" dirty="0"/>
              <a:t>Deshalb soll </a:t>
            </a:r>
            <a:r>
              <a:rPr lang="de-DE" dirty="0" smtClean="0"/>
              <a:t>in FDISK im Menü „</a:t>
            </a:r>
            <a:r>
              <a:rPr lang="de-DE" dirty="0"/>
              <a:t>Feuerwehrhäuser“ mindestens ein </a:t>
            </a:r>
            <a:r>
              <a:rPr lang="de-DE" dirty="0" smtClean="0"/>
              <a:t>Standort </a:t>
            </a:r>
            <a:r>
              <a:rPr lang="de-DE" dirty="0"/>
              <a:t>vom Typ „Feuerwehrhaus“ </a:t>
            </a:r>
            <a:r>
              <a:rPr lang="de-DE" dirty="0" smtClean="0"/>
              <a:t>mit </a:t>
            </a:r>
            <a:r>
              <a:rPr lang="de-DE" dirty="0"/>
              <a:t>der tatsächlichen Adresse bzw. Position </a:t>
            </a:r>
            <a:r>
              <a:rPr lang="de-DE" dirty="0" smtClean="0"/>
              <a:t>erfasst </a:t>
            </a:r>
            <a:r>
              <a:rPr lang="de-DE" dirty="0"/>
              <a:t>werden</a:t>
            </a:r>
          </a:p>
          <a:p>
            <a:endParaRPr lang="de-DE" dirty="0"/>
          </a:p>
          <a:p>
            <a:endParaRPr lang="de-DE" dirty="0"/>
          </a:p>
        </p:txBody>
      </p:sp>
    </p:spTree>
    <p:extLst>
      <p:ext uri="{BB962C8B-B14F-4D97-AF65-F5344CB8AC3E}">
        <p14:creationId xmlns:p14="http://schemas.microsoft.com/office/powerpoint/2010/main" val="37628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4000" dirty="0" smtClean="0"/>
              <a:t>Feuerwehrhaus</a:t>
            </a:r>
            <a:r>
              <a:rPr lang="de-AT" dirty="0" smtClean="0"/>
              <a:t> ohne Hausnummer?</a:t>
            </a:r>
            <a:endParaRPr lang="de-AT" dirty="0"/>
          </a:p>
        </p:txBody>
      </p:sp>
      <p:sp>
        <p:nvSpPr>
          <p:cNvPr id="3" name="Inhaltsplatzhalter 2"/>
          <p:cNvSpPr>
            <a:spLocks noGrp="1"/>
          </p:cNvSpPr>
          <p:nvPr>
            <p:ph idx="1"/>
          </p:nvPr>
        </p:nvSpPr>
        <p:spPr/>
        <p:txBody>
          <a:bodyPr/>
          <a:lstStyle/>
          <a:p>
            <a:r>
              <a:rPr lang="de-AT" dirty="0" smtClean="0"/>
              <a:t>Gespräch mit Gemeinde suchen</a:t>
            </a:r>
            <a:endParaRPr lang="de-AT"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2746279"/>
            <a:ext cx="9639300" cy="2567940"/>
          </a:xfrm>
          <a:prstGeom prst="rect">
            <a:avLst/>
          </a:prstGeom>
        </p:spPr>
      </p:pic>
    </p:spTree>
    <p:extLst>
      <p:ext uri="{BB962C8B-B14F-4D97-AF65-F5344CB8AC3E}">
        <p14:creationId xmlns:p14="http://schemas.microsoft.com/office/powerpoint/2010/main" val="946652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Hintergründe</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74750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b="31703"/>
          <a:stretch/>
        </p:blipFill>
        <p:spPr>
          <a:xfrm>
            <a:off x="1919536" y="692696"/>
            <a:ext cx="7920000" cy="4464496"/>
          </a:xfrm>
          <a:prstGeom prst="rect">
            <a:avLst/>
          </a:prstGeom>
        </p:spPr>
      </p:pic>
    </p:spTree>
    <p:extLst>
      <p:ext uri="{BB962C8B-B14F-4D97-AF65-F5344CB8AC3E}">
        <p14:creationId xmlns:p14="http://schemas.microsoft.com/office/powerpoint/2010/main" val="143195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260648"/>
            <a:ext cx="7920000" cy="4744800"/>
          </a:xfrm>
          <a:prstGeom prst="rect">
            <a:avLst/>
          </a:prstGeom>
        </p:spPr>
      </p:pic>
      <p:sp>
        <p:nvSpPr>
          <p:cNvPr id="9" name="Inhaltsplatzhalter 2"/>
          <p:cNvSpPr txBox="1">
            <a:spLocks/>
          </p:cNvSpPr>
          <p:nvPr/>
        </p:nvSpPr>
        <p:spPr bwMode="auto">
          <a:xfrm>
            <a:off x="1847850" y="5085184"/>
            <a:ext cx="8135938" cy="86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3200">
                <a:solidFill>
                  <a:schemeClr val="tx1"/>
                </a:solidFill>
                <a:latin typeface="+mn-lt"/>
                <a:ea typeface="+mn-ea"/>
                <a:cs typeface="+mn-cs"/>
              </a:defRPr>
            </a:lvl1pPr>
            <a:lvl2pPr marL="457200" indent="0" algn="l" rtl="0" eaLnBrk="1" fontAlgn="base" hangingPunct="1">
              <a:spcBef>
                <a:spcPct val="20000"/>
              </a:spcBef>
              <a:spcAft>
                <a:spcPct val="0"/>
              </a:spcAft>
              <a:buNone/>
              <a:defRPr sz="2800">
                <a:solidFill>
                  <a:schemeClr val="tx1"/>
                </a:solidFill>
                <a:latin typeface="+mn-lt"/>
              </a:defRPr>
            </a:lvl2pPr>
            <a:lvl3pPr marL="914400" indent="0" algn="l" rtl="0" eaLnBrk="1" fontAlgn="base" hangingPunct="1">
              <a:spcBef>
                <a:spcPct val="20000"/>
              </a:spcBef>
              <a:spcAft>
                <a:spcPct val="0"/>
              </a:spcAft>
              <a:buNone/>
              <a:defRPr sz="2400">
                <a:solidFill>
                  <a:schemeClr val="tx1"/>
                </a:solidFill>
                <a:latin typeface="+mn-lt"/>
              </a:defRPr>
            </a:lvl3pPr>
            <a:lvl4pPr marL="1371600" indent="0" algn="l" rtl="0" eaLnBrk="1" fontAlgn="base" hangingPunct="1">
              <a:spcBef>
                <a:spcPct val="20000"/>
              </a:spcBef>
              <a:spcAft>
                <a:spcPct val="0"/>
              </a:spcAft>
              <a:buNone/>
              <a:defRPr sz="2000">
                <a:solidFill>
                  <a:schemeClr val="tx1"/>
                </a:solidFill>
                <a:latin typeface="+mn-lt"/>
              </a:defRPr>
            </a:lvl4pPr>
            <a:lvl5pPr marL="1828800" indent="0" algn="l" rtl="0" eaLnBrk="1" fontAlgn="base" hangingPunct="1">
              <a:spcBef>
                <a:spcPct val="20000"/>
              </a:spcBef>
              <a:spcAft>
                <a:spcPct val="0"/>
              </a:spcAft>
              <a:buNone/>
              <a:defRPr sz="2000">
                <a:solidFill>
                  <a:schemeClr val="tx1"/>
                </a:solidFill>
                <a:latin typeface="+mn-lt"/>
              </a:defRPr>
            </a:lvl5pPr>
            <a:lvl6pPr marL="2286000" indent="0" algn="l" rtl="0" eaLnBrk="1" fontAlgn="base" hangingPunct="1">
              <a:spcBef>
                <a:spcPct val="20000"/>
              </a:spcBef>
              <a:spcAft>
                <a:spcPct val="0"/>
              </a:spcAft>
              <a:buNone/>
              <a:defRPr sz="2000">
                <a:solidFill>
                  <a:schemeClr val="tx1"/>
                </a:solidFill>
                <a:latin typeface="+mn-lt"/>
              </a:defRPr>
            </a:lvl6pPr>
            <a:lvl7pPr marL="2743200" indent="0" algn="l" rtl="0" eaLnBrk="1" fontAlgn="base" hangingPunct="1">
              <a:spcBef>
                <a:spcPct val="20000"/>
              </a:spcBef>
              <a:spcAft>
                <a:spcPct val="0"/>
              </a:spcAft>
              <a:buNone/>
              <a:defRPr sz="2000">
                <a:solidFill>
                  <a:schemeClr val="tx1"/>
                </a:solidFill>
                <a:latin typeface="+mn-lt"/>
              </a:defRPr>
            </a:lvl7pPr>
            <a:lvl8pPr marL="3200400" indent="0" algn="l" rtl="0" eaLnBrk="1" fontAlgn="base" hangingPunct="1">
              <a:spcBef>
                <a:spcPct val="20000"/>
              </a:spcBef>
              <a:spcAft>
                <a:spcPct val="0"/>
              </a:spcAft>
              <a:buNone/>
              <a:defRPr sz="2000">
                <a:solidFill>
                  <a:schemeClr val="tx1"/>
                </a:solidFill>
                <a:latin typeface="+mn-lt"/>
              </a:defRPr>
            </a:lvl8pPr>
            <a:lvl9pPr marL="3657600" indent="0" algn="l" rtl="0" eaLnBrk="1" fontAlgn="base" hangingPunct="1">
              <a:spcBef>
                <a:spcPct val="20000"/>
              </a:spcBef>
              <a:spcAft>
                <a:spcPct val="0"/>
              </a:spcAft>
              <a:buNone/>
              <a:defRPr sz="2000">
                <a:solidFill>
                  <a:schemeClr val="tx1"/>
                </a:solidFill>
                <a:latin typeface="+mn-lt"/>
              </a:defRPr>
            </a:lvl9pPr>
          </a:lstStyle>
          <a:p>
            <a:pPr marL="457200" indent="-457200">
              <a:buFont typeface="Arial" panose="020B0604020202020204" pitchFamily="34" charset="0"/>
              <a:buChar char="•"/>
            </a:pPr>
            <a:r>
              <a:rPr lang="de-DE" sz="2800" kern="0" dirty="0"/>
              <a:t>Feld „</a:t>
            </a:r>
            <a:r>
              <a:rPr lang="de-DE" sz="2800" b="1" kern="0" dirty="0"/>
              <a:t>Mobilfunkprovider</a:t>
            </a:r>
            <a:r>
              <a:rPr lang="de-DE" sz="2800" kern="0" dirty="0"/>
              <a:t>“ bei Erreichbarkeitsart </a:t>
            </a:r>
            <a:r>
              <a:rPr lang="de-DE" sz="2800" b="1" kern="0" dirty="0"/>
              <a:t>Mobil</a:t>
            </a:r>
            <a:r>
              <a:rPr lang="de-DE" sz="2800" kern="0" dirty="0"/>
              <a:t> pflegen</a:t>
            </a:r>
          </a:p>
        </p:txBody>
      </p:sp>
    </p:spTree>
    <p:extLst>
      <p:ext uri="{BB962C8B-B14F-4D97-AF65-F5344CB8AC3E}">
        <p14:creationId xmlns:p14="http://schemas.microsoft.com/office/powerpoint/2010/main" val="26975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Fahrzeuge</a:t>
            </a:r>
          </a:p>
        </p:txBody>
      </p:sp>
      <p:sp>
        <p:nvSpPr>
          <p:cNvPr id="3" name="Inhaltsplatzhalter 2"/>
          <p:cNvSpPr>
            <a:spLocks noGrp="1"/>
          </p:cNvSpPr>
          <p:nvPr>
            <p:ph idx="1"/>
          </p:nvPr>
        </p:nvSpPr>
        <p:spPr/>
        <p:txBody>
          <a:bodyPr/>
          <a:lstStyle/>
          <a:p>
            <a:r>
              <a:rPr lang="de-DE" dirty="0"/>
              <a:t>Prüfung der Richtigkeit vorhandener Fahrzeuge</a:t>
            </a:r>
          </a:p>
          <a:p>
            <a:endParaRPr lang="de-DE" dirty="0"/>
          </a:p>
          <a:p>
            <a:r>
              <a:rPr lang="de-DE" dirty="0"/>
              <a:t>Erfassung von tatsächlich vorhandenen, einsatzrelevanten Feuerwehrfahrzeugen! </a:t>
            </a:r>
          </a:p>
          <a:p>
            <a:endParaRPr lang="de-DE" dirty="0"/>
          </a:p>
          <a:p>
            <a:r>
              <a:rPr lang="de-DE" dirty="0"/>
              <a:t>Erfassung der Fahrzeugausstattung (neue, separate Seite mit Eigenschaften!) </a:t>
            </a:r>
            <a:br>
              <a:rPr lang="de-DE" dirty="0"/>
            </a:br>
            <a:r>
              <a:rPr lang="de-DE" dirty="0">
                <a:solidFill>
                  <a:schemeClr val="tx1">
                    <a:lumMod val="50000"/>
                    <a:lumOff val="50000"/>
                  </a:schemeClr>
                </a:solidFill>
              </a:rPr>
              <a:t>(wird für Suche nach Geräten/Ausrüstung verwendet)</a:t>
            </a:r>
          </a:p>
        </p:txBody>
      </p:sp>
    </p:spTree>
    <p:extLst>
      <p:ext uri="{BB962C8B-B14F-4D97-AF65-F5344CB8AC3E}">
        <p14:creationId xmlns:p14="http://schemas.microsoft.com/office/powerpoint/2010/main" val="1863975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188640"/>
            <a:ext cx="7920000" cy="5718088"/>
          </a:xfrm>
          <a:prstGeom prst="rect">
            <a:avLst/>
          </a:prstGeom>
        </p:spPr>
      </p:pic>
    </p:spTree>
    <p:extLst>
      <p:ext uri="{BB962C8B-B14F-4D97-AF65-F5344CB8AC3E}">
        <p14:creationId xmlns:p14="http://schemas.microsoft.com/office/powerpoint/2010/main" val="1484352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52" y="260649"/>
            <a:ext cx="7920000" cy="5718089"/>
          </a:xfrm>
          <a:prstGeom prst="rect">
            <a:avLst/>
          </a:prstGeom>
        </p:spPr>
      </p:pic>
      <p:sp>
        <p:nvSpPr>
          <p:cNvPr id="3" name="Rechteck 2"/>
          <p:cNvSpPr/>
          <p:nvPr/>
        </p:nvSpPr>
        <p:spPr>
          <a:xfrm>
            <a:off x="4649744" y="1844824"/>
            <a:ext cx="5141536" cy="2123658"/>
          </a:xfrm>
          <a:prstGeom prst="rect">
            <a:avLst/>
          </a:prstGeom>
          <a:noFill/>
        </p:spPr>
        <p:txBody>
          <a:bodyPr wrap="none" lIns="91440" tIns="45720" rIns="91440" bIns="45720">
            <a:spAutoFit/>
          </a:bodyPr>
          <a:lstStyle/>
          <a:p>
            <a:pPr algn="ctr"/>
            <a:r>
              <a:rPr lang="de-DE" sz="4400" i="1" dirty="0">
                <a:ln w="0"/>
                <a:solidFill>
                  <a:srgbClr val="C00000"/>
                </a:solidFill>
                <a:effectLst>
                  <a:outerShdw blurRad="38100" dist="19050" dir="2700000" algn="tl" rotWithShape="0">
                    <a:schemeClr val="dk1">
                      <a:alpha val="40000"/>
                    </a:schemeClr>
                  </a:outerShdw>
                </a:effectLst>
              </a:rPr>
              <a:t>Aktuell noch nicht </a:t>
            </a:r>
            <a:br>
              <a:rPr lang="de-DE" sz="4400" i="1" dirty="0">
                <a:ln w="0"/>
                <a:solidFill>
                  <a:srgbClr val="C00000"/>
                </a:solidFill>
                <a:effectLst>
                  <a:outerShdw blurRad="38100" dist="19050" dir="2700000" algn="tl" rotWithShape="0">
                    <a:schemeClr val="dk1">
                      <a:alpha val="40000"/>
                    </a:schemeClr>
                  </a:outerShdw>
                </a:effectLst>
              </a:rPr>
            </a:br>
            <a:r>
              <a:rPr lang="de-DE" sz="4400" i="1" dirty="0">
                <a:ln w="0"/>
                <a:solidFill>
                  <a:srgbClr val="C00000"/>
                </a:solidFill>
                <a:effectLst>
                  <a:outerShdw blurRad="38100" dist="19050" dir="2700000" algn="tl" rotWithShape="0">
                    <a:schemeClr val="dk1">
                      <a:alpha val="40000"/>
                    </a:schemeClr>
                  </a:outerShdw>
                </a:effectLst>
              </a:rPr>
              <a:t>am Produktiv-System </a:t>
            </a:r>
            <a:br>
              <a:rPr lang="de-DE" sz="4400" i="1" dirty="0">
                <a:ln w="0"/>
                <a:solidFill>
                  <a:srgbClr val="C00000"/>
                </a:solidFill>
                <a:effectLst>
                  <a:outerShdw blurRad="38100" dist="19050" dir="2700000" algn="tl" rotWithShape="0">
                    <a:schemeClr val="dk1">
                      <a:alpha val="40000"/>
                    </a:schemeClr>
                  </a:outerShdw>
                </a:effectLst>
              </a:rPr>
            </a:br>
            <a:r>
              <a:rPr lang="de-DE" sz="4400" i="1" dirty="0">
                <a:ln w="0"/>
                <a:solidFill>
                  <a:srgbClr val="C00000"/>
                </a:solidFill>
                <a:effectLst>
                  <a:outerShdw blurRad="38100" dist="19050" dir="2700000" algn="tl" rotWithShape="0">
                    <a:schemeClr val="dk1">
                      <a:alpha val="40000"/>
                    </a:schemeClr>
                  </a:outerShdw>
                </a:effectLst>
              </a:rPr>
              <a:t>verfügbar!</a:t>
            </a:r>
          </a:p>
        </p:txBody>
      </p:sp>
    </p:spTree>
    <p:extLst>
      <p:ext uri="{BB962C8B-B14F-4D97-AF65-F5344CB8AC3E}">
        <p14:creationId xmlns:p14="http://schemas.microsoft.com/office/powerpoint/2010/main" val="1003936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Fahrzeug - Details</a:t>
            </a:r>
          </a:p>
        </p:txBody>
      </p:sp>
      <p:sp>
        <p:nvSpPr>
          <p:cNvPr id="3" name="Inhaltsplatzhalter 2"/>
          <p:cNvSpPr>
            <a:spLocks noGrp="1"/>
          </p:cNvSpPr>
          <p:nvPr>
            <p:ph idx="1"/>
          </p:nvPr>
        </p:nvSpPr>
        <p:spPr/>
        <p:txBody>
          <a:bodyPr/>
          <a:lstStyle/>
          <a:p>
            <a:r>
              <a:rPr lang="de-DE" dirty="0"/>
              <a:t>Korrekte taktische Bezeichnung</a:t>
            </a:r>
          </a:p>
          <a:p>
            <a:r>
              <a:rPr lang="de-DE" dirty="0"/>
              <a:t>Rufnamen</a:t>
            </a:r>
          </a:p>
          <a:p>
            <a:pPr lvl="1"/>
            <a:r>
              <a:rPr lang="de-DE" dirty="0"/>
              <a:t>Rufnamen (Typ) aus Dropdown Auswahl wählen</a:t>
            </a:r>
          </a:p>
          <a:p>
            <a:pPr lvl="1"/>
            <a:r>
              <a:rPr lang="de-DE" dirty="0"/>
              <a:t>Freitext-Feld mit gewünschtem Rufnamen befüllen</a:t>
            </a:r>
          </a:p>
          <a:p>
            <a:pPr lvl="1"/>
            <a:r>
              <a:rPr lang="de-DE" dirty="0"/>
              <a:t>Der Rufname muss mit dem Instanz-Name enden</a:t>
            </a:r>
          </a:p>
          <a:p>
            <a:r>
              <a:rPr lang="de-DE" dirty="0"/>
              <a:t>ELS-Einheit-ID / Suffix </a:t>
            </a:r>
            <a:r>
              <a:rPr lang="de-DE" dirty="0">
                <a:solidFill>
                  <a:schemeClr val="tx1">
                    <a:lumMod val="50000"/>
                    <a:lumOff val="50000"/>
                  </a:schemeClr>
                </a:solidFill>
              </a:rPr>
              <a:t>(wenn gewünscht)</a:t>
            </a:r>
          </a:p>
          <a:p>
            <a:r>
              <a:rPr lang="de-DE" dirty="0"/>
              <a:t>Fahrzeugausstattung </a:t>
            </a:r>
            <a:r>
              <a:rPr lang="de-DE" i="1" dirty="0">
                <a:solidFill>
                  <a:srgbClr val="777777"/>
                </a:solidFill>
              </a:rPr>
              <a:t>(Fahrzeugdetails/Geräte/Ausrüstung) </a:t>
            </a:r>
            <a:r>
              <a:rPr lang="de-DE" dirty="0"/>
              <a:t>vollständig pflegen</a:t>
            </a:r>
            <a:endParaRPr lang="de-DE" dirty="0">
              <a:solidFill>
                <a:schemeClr val="tx1">
                  <a:lumMod val="50000"/>
                  <a:lumOff val="50000"/>
                </a:schemeClr>
              </a:solidFill>
            </a:endParaRPr>
          </a:p>
        </p:txBody>
      </p:sp>
    </p:spTree>
    <p:extLst>
      <p:ext uri="{BB962C8B-B14F-4D97-AF65-F5344CB8AC3E}">
        <p14:creationId xmlns:p14="http://schemas.microsoft.com/office/powerpoint/2010/main" val="3683135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ELS-Einheit-ID</a:t>
            </a:r>
          </a:p>
        </p:txBody>
      </p:sp>
      <p:sp>
        <p:nvSpPr>
          <p:cNvPr id="3" name="Inhaltsplatzhalter 2"/>
          <p:cNvSpPr>
            <a:spLocks noGrp="1"/>
          </p:cNvSpPr>
          <p:nvPr>
            <p:ph idx="1"/>
          </p:nvPr>
        </p:nvSpPr>
        <p:spPr/>
        <p:txBody>
          <a:bodyPr/>
          <a:lstStyle/>
          <a:p>
            <a:r>
              <a:rPr lang="de-DE" dirty="0"/>
              <a:t>ELS-Einheit-ID ist die für das ELS eindeutige Identifikation jeder Einheit (taktischer Einheiten, Fahrzeuge, </a:t>
            </a:r>
            <a:r>
              <a:rPr lang="de-DE" dirty="0" smtClean="0"/>
              <a:t>…)</a:t>
            </a:r>
          </a:p>
          <a:p>
            <a:endParaRPr lang="de-DE" dirty="0"/>
          </a:p>
          <a:p>
            <a:r>
              <a:rPr lang="de-DE" dirty="0" smtClean="0"/>
              <a:t>Maximale Länge = 10 Zeichen</a:t>
            </a:r>
            <a:endParaRPr lang="de-DE" dirty="0"/>
          </a:p>
          <a:p>
            <a:endParaRPr lang="de-DE" dirty="0"/>
          </a:p>
          <a:p>
            <a:r>
              <a:rPr lang="de-DE" dirty="0"/>
              <a:t>Beginnt immer mit der Nummer der Instanz</a:t>
            </a:r>
          </a:p>
          <a:p>
            <a:endParaRPr lang="de-DE" dirty="0"/>
          </a:p>
          <a:p>
            <a:r>
              <a:rPr lang="de-DE" dirty="0"/>
              <a:t>Kann eine frei wählbare Suffix (z.B. bei Fahrzeugen) haben</a:t>
            </a:r>
          </a:p>
          <a:p>
            <a:endParaRPr lang="de-DE" dirty="0"/>
          </a:p>
          <a:p>
            <a:endParaRPr lang="de-DE" dirty="0"/>
          </a:p>
        </p:txBody>
      </p:sp>
    </p:spTree>
    <p:extLst>
      <p:ext uri="{BB962C8B-B14F-4D97-AF65-F5344CB8AC3E}">
        <p14:creationId xmlns:p14="http://schemas.microsoft.com/office/powerpoint/2010/main" val="4250624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10-stellige einheitliche Identifikationsnummer</a:t>
            </a:r>
            <a:br>
              <a:rPr lang="de-AT" dirty="0" smtClean="0"/>
            </a:br>
            <a:r>
              <a:rPr lang="de-AT" dirty="0" smtClean="0"/>
              <a:t>von Fahrzeugen im Elkos (Einheit-ID) </a:t>
            </a:r>
            <a:endParaRPr lang="de-AT"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870" y="2931090"/>
            <a:ext cx="8804260" cy="1753766"/>
          </a:xfrm>
        </p:spPr>
      </p:pic>
    </p:spTree>
    <p:extLst>
      <p:ext uri="{BB962C8B-B14F-4D97-AF65-F5344CB8AC3E}">
        <p14:creationId xmlns:p14="http://schemas.microsoft.com/office/powerpoint/2010/main" val="157546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Funkgeräte – Details</a:t>
            </a:r>
          </a:p>
        </p:txBody>
      </p:sp>
      <p:sp>
        <p:nvSpPr>
          <p:cNvPr id="3" name="Inhaltsplatzhalter 2"/>
          <p:cNvSpPr>
            <a:spLocks noGrp="1"/>
          </p:cNvSpPr>
          <p:nvPr>
            <p:ph idx="1"/>
          </p:nvPr>
        </p:nvSpPr>
        <p:spPr/>
        <p:txBody>
          <a:bodyPr/>
          <a:lstStyle/>
          <a:p>
            <a:r>
              <a:rPr lang="de-DE" dirty="0"/>
              <a:t>Rufname</a:t>
            </a:r>
          </a:p>
          <a:p>
            <a:r>
              <a:rPr lang="de-DE" dirty="0"/>
              <a:t>Zuordnung Feuerwehr</a:t>
            </a:r>
          </a:p>
          <a:p>
            <a:r>
              <a:rPr lang="de-DE" dirty="0"/>
              <a:t>Zuordnung zu Haus / Fahrzeug / Person</a:t>
            </a:r>
          </a:p>
          <a:p>
            <a:endParaRPr lang="de-DE" dirty="0">
              <a:solidFill>
                <a:schemeClr val="tx1">
                  <a:lumMod val="50000"/>
                  <a:lumOff val="50000"/>
                </a:schemeClr>
              </a:solidFill>
            </a:endParaRPr>
          </a:p>
        </p:txBody>
      </p:sp>
    </p:spTree>
    <p:extLst>
      <p:ext uri="{BB962C8B-B14F-4D97-AF65-F5344CB8AC3E}">
        <p14:creationId xmlns:p14="http://schemas.microsoft.com/office/powerpoint/2010/main" val="1901368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908720"/>
            <a:ext cx="8640000" cy="4529868"/>
          </a:xfrm>
          <a:prstGeom prst="rect">
            <a:avLst/>
          </a:prstGeom>
        </p:spPr>
      </p:pic>
    </p:spTree>
    <p:extLst>
      <p:ext uri="{BB962C8B-B14F-4D97-AF65-F5344CB8AC3E}">
        <p14:creationId xmlns:p14="http://schemas.microsoft.com/office/powerpoint/2010/main" val="191457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ELKOS Projekt</a:t>
            </a:r>
          </a:p>
        </p:txBody>
      </p:sp>
      <p:sp>
        <p:nvSpPr>
          <p:cNvPr id="3" name="Inhaltsplatzhalter 2"/>
          <p:cNvSpPr>
            <a:spLocks noGrp="1"/>
          </p:cNvSpPr>
          <p:nvPr>
            <p:ph idx="1"/>
          </p:nvPr>
        </p:nvSpPr>
        <p:spPr/>
        <p:txBody>
          <a:bodyPr/>
          <a:lstStyle/>
          <a:p>
            <a:r>
              <a:rPr lang="de-DE" dirty="0"/>
              <a:t>Einsatzleit- und Kommunikationssystem </a:t>
            </a:r>
            <a:br>
              <a:rPr lang="de-DE" dirty="0"/>
            </a:br>
            <a:r>
              <a:rPr lang="de-DE" dirty="0"/>
              <a:t>= neues Einsatzleitsystem für alle Alarmzentralen in NÖ</a:t>
            </a:r>
          </a:p>
          <a:p>
            <a:endParaRPr lang="de-DE" dirty="0"/>
          </a:p>
          <a:p>
            <a:r>
              <a:rPr lang="de-DE" dirty="0"/>
              <a:t>Kooperationsprojekt BM.I / Land NÖ</a:t>
            </a:r>
          </a:p>
          <a:p>
            <a:endParaRPr lang="de-DE" dirty="0"/>
          </a:p>
          <a:p>
            <a:r>
              <a:rPr lang="de-DE" dirty="0"/>
              <a:t>Einheitliche technische </a:t>
            </a:r>
            <a:r>
              <a:rPr lang="de-DE" dirty="0" smtClean="0"/>
              <a:t>Basis für alle Alarmzentralen,</a:t>
            </a:r>
            <a:br>
              <a:rPr lang="de-DE" dirty="0" smtClean="0"/>
            </a:br>
            <a:r>
              <a:rPr lang="de-DE" dirty="0" smtClean="0"/>
              <a:t>zentralisierte </a:t>
            </a:r>
            <a:r>
              <a:rPr lang="de-DE" dirty="0"/>
              <a:t>Übergabe des Feuerwehrnotrufs 122 </a:t>
            </a:r>
            <a:r>
              <a:rPr lang="de-DE" dirty="0" smtClean="0"/>
              <a:t>im Rechenzentrum</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452" y="3111674"/>
            <a:ext cx="4069080" cy="609600"/>
          </a:xfrm>
          <a:prstGeom prst="rect">
            <a:avLst/>
          </a:prstGeom>
        </p:spPr>
      </p:pic>
    </p:spTree>
    <p:extLst>
      <p:ext uri="{BB962C8B-B14F-4D97-AF65-F5344CB8AC3E}">
        <p14:creationId xmlns:p14="http://schemas.microsoft.com/office/powerpoint/2010/main" val="1789865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Mitgliederdaten</a:t>
            </a:r>
          </a:p>
        </p:txBody>
      </p:sp>
      <p:sp>
        <p:nvSpPr>
          <p:cNvPr id="3" name="Inhaltsplatzhalter 2"/>
          <p:cNvSpPr>
            <a:spLocks noGrp="1"/>
          </p:cNvSpPr>
          <p:nvPr>
            <p:ph idx="1"/>
          </p:nvPr>
        </p:nvSpPr>
        <p:spPr/>
        <p:txBody>
          <a:bodyPr/>
          <a:lstStyle/>
          <a:p>
            <a:r>
              <a:rPr lang="de-DE" dirty="0"/>
              <a:t>Personen Stammdaten</a:t>
            </a:r>
          </a:p>
          <a:p>
            <a:r>
              <a:rPr lang="de-DE" dirty="0"/>
              <a:t>Erreichbarkeiten </a:t>
            </a:r>
            <a:br>
              <a:rPr lang="de-DE" dirty="0"/>
            </a:br>
            <a:r>
              <a:rPr lang="de-DE" dirty="0"/>
              <a:t>(Mobilfunkprovider mit angeben =&gt; für Info Zustellung nötig!)</a:t>
            </a:r>
          </a:p>
          <a:p>
            <a:r>
              <a:rPr lang="de-DE" dirty="0"/>
              <a:t>Zuordnungen über Dienstpostenplan / Mitgliederlisten</a:t>
            </a:r>
          </a:p>
          <a:p>
            <a:endParaRPr lang="de-DE" dirty="0"/>
          </a:p>
          <a:p>
            <a:r>
              <a:rPr lang="de-DE" dirty="0"/>
              <a:t>Qualifikationen </a:t>
            </a:r>
            <a:r>
              <a:rPr lang="de-DE" i="1" dirty="0">
                <a:solidFill>
                  <a:srgbClr val="C00000"/>
                </a:solidFill>
              </a:rPr>
              <a:t>(zukünftig – aktuell in Planung)</a:t>
            </a:r>
          </a:p>
          <a:p>
            <a:endParaRPr lang="de-DE" dirty="0">
              <a:solidFill>
                <a:schemeClr val="tx1">
                  <a:lumMod val="50000"/>
                  <a:lumOff val="50000"/>
                </a:schemeClr>
              </a:solidFill>
            </a:endParaRPr>
          </a:p>
        </p:txBody>
      </p:sp>
    </p:spTree>
    <p:extLst>
      <p:ext uri="{BB962C8B-B14F-4D97-AF65-F5344CB8AC3E}">
        <p14:creationId xmlns:p14="http://schemas.microsoft.com/office/powerpoint/2010/main" val="3057571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Alarmgruppen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Alarmgruppen werden zukünftig in Alarmplänen für die Alarmierung verwendet</a:t>
            </a:r>
          </a:p>
          <a:p>
            <a:endParaRPr lang="de-DE" dirty="0" smtClean="0"/>
          </a:p>
          <a:p>
            <a:r>
              <a:rPr lang="de-DE" dirty="0" smtClean="0"/>
              <a:t>Lösung für „virtuelle Feuerwehren“</a:t>
            </a:r>
          </a:p>
          <a:p>
            <a:endParaRPr lang="de-DE" dirty="0"/>
          </a:p>
          <a:p>
            <a:r>
              <a:rPr lang="de-DE" dirty="0" smtClean="0"/>
              <a:t>Erlauben Flexibilität und große Selbstverwaltung durch die Feuerwehren</a:t>
            </a:r>
          </a:p>
          <a:p>
            <a:endParaRPr lang="de-DE" dirty="0"/>
          </a:p>
          <a:p>
            <a:r>
              <a:rPr lang="de-DE" dirty="0" smtClean="0"/>
              <a:t>Alarmgruppen erlauben Abbildung von Schichtplänen (Wechseldiensten)</a:t>
            </a:r>
            <a:endParaRPr lang="de-DE" dirty="0"/>
          </a:p>
        </p:txBody>
      </p:sp>
    </p:spTree>
    <p:extLst>
      <p:ext uri="{BB962C8B-B14F-4D97-AF65-F5344CB8AC3E}">
        <p14:creationId xmlns:p14="http://schemas.microsoft.com/office/powerpoint/2010/main" val="996736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620688"/>
            <a:ext cx="7920000" cy="4896136"/>
          </a:xfrm>
          <a:prstGeom prst="rect">
            <a:avLst/>
          </a:prstGeom>
        </p:spPr>
      </p:pic>
    </p:spTree>
    <p:extLst>
      <p:ext uri="{BB962C8B-B14F-4D97-AF65-F5344CB8AC3E}">
        <p14:creationId xmlns:p14="http://schemas.microsoft.com/office/powerpoint/2010/main" val="1869352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908721"/>
            <a:ext cx="7920000" cy="4569493"/>
          </a:xfrm>
          <a:prstGeom prst="rect">
            <a:avLst/>
          </a:prstGeom>
        </p:spPr>
      </p:pic>
    </p:spTree>
    <p:extLst>
      <p:ext uri="{BB962C8B-B14F-4D97-AF65-F5344CB8AC3E}">
        <p14:creationId xmlns:p14="http://schemas.microsoft.com/office/powerpoint/2010/main" val="3891362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Alarmgruppen</a:t>
            </a:r>
            <a:endParaRPr lang="de-DE" dirty="0"/>
          </a:p>
        </p:txBody>
      </p:sp>
      <p:sp>
        <p:nvSpPr>
          <p:cNvPr id="3" name="Inhaltsplatzhalter 2"/>
          <p:cNvSpPr>
            <a:spLocks noGrp="1"/>
          </p:cNvSpPr>
          <p:nvPr>
            <p:ph idx="1"/>
          </p:nvPr>
        </p:nvSpPr>
        <p:spPr/>
        <p:txBody>
          <a:bodyPr/>
          <a:lstStyle/>
          <a:p>
            <a:r>
              <a:rPr lang="de-DE" dirty="0" smtClean="0"/>
              <a:t>Bezeichnung von Alarmgruppen beginnt immer mit Nummer der Instanz</a:t>
            </a:r>
          </a:p>
          <a:p>
            <a:endParaRPr lang="de-DE" dirty="0" smtClean="0"/>
          </a:p>
          <a:p>
            <a:r>
              <a:rPr lang="de-DE" dirty="0" smtClean="0"/>
              <a:t>Erlaubt Flexibilität in der Alarmplan-Gestaltung</a:t>
            </a:r>
          </a:p>
          <a:p>
            <a:endParaRPr lang="de-DE" dirty="0"/>
          </a:p>
          <a:p>
            <a:r>
              <a:rPr lang="de-DE" dirty="0" smtClean="0"/>
              <a:t>Umsetzung in FDISK aktuell im Gange</a:t>
            </a:r>
            <a:endParaRPr lang="de-DE" dirty="0"/>
          </a:p>
        </p:txBody>
      </p:sp>
    </p:spTree>
    <p:extLst>
      <p:ext uri="{BB962C8B-B14F-4D97-AF65-F5344CB8AC3E}">
        <p14:creationId xmlns:p14="http://schemas.microsoft.com/office/powerpoint/2010/main" val="608901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6313" y="692696"/>
            <a:ext cx="7772400" cy="720080"/>
          </a:xfrm>
        </p:spPr>
        <p:txBody>
          <a:bodyPr>
            <a:normAutofit fontScale="90000"/>
          </a:bodyPr>
          <a:lstStyle/>
          <a:p>
            <a:r>
              <a:rPr lang="de-DE" dirty="0" smtClean="0"/>
              <a:t>Fragen?</a:t>
            </a:r>
            <a:endParaRPr lang="de-DE" dirty="0"/>
          </a:p>
        </p:txBody>
      </p:sp>
      <p:sp>
        <p:nvSpPr>
          <p:cNvPr id="3" name="Textplatzhalter 2"/>
          <p:cNvSpPr>
            <a:spLocks noGrp="1"/>
          </p:cNvSpPr>
          <p:nvPr>
            <p:ph type="body" idx="1"/>
          </p:nvPr>
        </p:nvSpPr>
        <p:spPr>
          <a:xfrm>
            <a:off x="2246313" y="1700809"/>
            <a:ext cx="7772400" cy="4176463"/>
          </a:xfrm>
        </p:spPr>
        <p:txBody>
          <a:bodyPr/>
          <a:lstStyle/>
          <a:p>
            <a:r>
              <a:rPr lang="de-DE" sz="1800" dirty="0">
                <a:solidFill>
                  <a:schemeClr val="tx1"/>
                </a:solidFill>
              </a:rPr>
              <a:t>Für weitere Fragen stehen die beiden ELKOS Mitarbeiter Klaus Geiger und Stefan Vietze gerne zur Verfügung.</a:t>
            </a:r>
          </a:p>
          <a:p>
            <a:endParaRPr lang="de-DE" sz="1800" dirty="0">
              <a:solidFill>
                <a:schemeClr val="tx1"/>
              </a:solidFill>
            </a:endParaRPr>
          </a:p>
          <a:p>
            <a:r>
              <a:rPr lang="de-AT" sz="1600" b="1" dirty="0">
                <a:solidFill>
                  <a:schemeClr val="tx1"/>
                </a:solidFill>
              </a:rPr>
              <a:t>LM Klaus Geiger</a:t>
            </a:r>
            <a:endParaRPr lang="de-DE" sz="1600" dirty="0">
              <a:solidFill>
                <a:schemeClr val="tx1"/>
              </a:solidFill>
            </a:endParaRPr>
          </a:p>
          <a:p>
            <a:r>
              <a:rPr lang="de-AT" sz="1600" dirty="0"/>
              <a:t>Mobil:  +43 (676) 861 13 173</a:t>
            </a:r>
            <a:endParaRPr lang="de-DE" sz="1600" dirty="0"/>
          </a:p>
          <a:p>
            <a:r>
              <a:rPr lang="de-AT" sz="1600" dirty="0"/>
              <a:t>Tel.: +43 (2272) 9005-13173</a:t>
            </a:r>
            <a:endParaRPr lang="de-DE" sz="1600" dirty="0"/>
          </a:p>
          <a:p>
            <a:r>
              <a:rPr lang="de-AT" sz="1600" dirty="0" err="1"/>
              <a:t>e-mail</a:t>
            </a:r>
            <a:r>
              <a:rPr lang="de-AT" sz="1600" dirty="0"/>
              <a:t>: </a:t>
            </a:r>
            <a:r>
              <a:rPr lang="de-DE" sz="1600" u="sng" dirty="0">
                <a:hlinkClick r:id="rId2"/>
              </a:rPr>
              <a:t>klaus.geiger@feuerwehr.gv.at</a:t>
            </a:r>
            <a:endParaRPr lang="de-DE" sz="1600" dirty="0"/>
          </a:p>
          <a:p>
            <a:r>
              <a:rPr lang="de-AT" sz="1600" dirty="0"/>
              <a:t> </a:t>
            </a:r>
            <a:endParaRPr lang="de-DE" sz="1600" dirty="0"/>
          </a:p>
          <a:p>
            <a:r>
              <a:rPr lang="de-AT" sz="1600" b="1" dirty="0">
                <a:solidFill>
                  <a:schemeClr val="tx1"/>
                </a:solidFill>
              </a:rPr>
              <a:t>LM Ing. Stefan Vietze, </a:t>
            </a:r>
            <a:r>
              <a:rPr lang="de-AT" sz="1600" b="1" dirty="0" err="1">
                <a:solidFill>
                  <a:schemeClr val="tx1"/>
                </a:solidFill>
              </a:rPr>
              <a:t>MSc</a:t>
            </a:r>
            <a:r>
              <a:rPr lang="de-AT" sz="1600" b="1" dirty="0">
                <a:solidFill>
                  <a:schemeClr val="tx1"/>
                </a:solidFill>
              </a:rPr>
              <a:t>.</a:t>
            </a:r>
            <a:endParaRPr lang="de-DE" sz="1600" dirty="0">
              <a:solidFill>
                <a:schemeClr val="tx1"/>
              </a:solidFill>
            </a:endParaRPr>
          </a:p>
          <a:p>
            <a:r>
              <a:rPr lang="de-AT" sz="1600" dirty="0"/>
              <a:t>Mobil: +43 (676) 861 13 543</a:t>
            </a:r>
            <a:endParaRPr lang="de-DE" sz="1600" dirty="0"/>
          </a:p>
          <a:p>
            <a:r>
              <a:rPr lang="de-AT" sz="1600" dirty="0"/>
              <a:t>Tel.: +43 (2272) 9005-13543</a:t>
            </a:r>
            <a:endParaRPr lang="de-DE" sz="1600" dirty="0"/>
          </a:p>
          <a:p>
            <a:r>
              <a:rPr lang="de-AT" sz="1600" dirty="0" err="1"/>
              <a:t>e-mail</a:t>
            </a:r>
            <a:r>
              <a:rPr lang="de-AT" sz="1600" dirty="0"/>
              <a:t>: </a:t>
            </a:r>
            <a:r>
              <a:rPr lang="de-AT" sz="1600" u="sng" dirty="0">
                <a:hlinkClick r:id="rId3"/>
              </a:rPr>
              <a:t>stefan.vietze@feuerwehr.gv.at</a:t>
            </a:r>
            <a:endParaRPr lang="de-DE" sz="1600" dirty="0"/>
          </a:p>
          <a:p>
            <a:endParaRPr lang="de-DE" sz="1800" dirty="0"/>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1451" y="4192044"/>
            <a:ext cx="1039922" cy="144000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4072" y="2780928"/>
            <a:ext cx="1039922" cy="1440000"/>
          </a:xfrm>
          <a:prstGeom prst="rect">
            <a:avLst/>
          </a:prstGeom>
        </p:spPr>
      </p:pic>
    </p:spTree>
    <p:extLst>
      <p:ext uri="{BB962C8B-B14F-4D97-AF65-F5344CB8AC3E}">
        <p14:creationId xmlns:p14="http://schemas.microsoft.com/office/powerpoint/2010/main" val="1286528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Systemüberblick</a:t>
            </a:r>
          </a:p>
        </p:txBody>
      </p:sp>
      <p:sp>
        <p:nvSpPr>
          <p:cNvPr id="3" name="Inhaltsplatzhalter 2"/>
          <p:cNvSpPr>
            <a:spLocks noGrp="1"/>
          </p:cNvSpPr>
          <p:nvPr>
            <p:ph idx="1"/>
          </p:nvPr>
        </p:nvSpPr>
        <p:spPr/>
        <p:txBody>
          <a:bodyPr/>
          <a:lstStyle/>
          <a:p>
            <a:r>
              <a:rPr lang="de-DE" sz="2400" dirty="0"/>
              <a:t>2 Rechenzentren in Wien (Betrieb durch BM.I)</a:t>
            </a:r>
            <a:br>
              <a:rPr lang="de-DE" sz="2400" dirty="0"/>
            </a:br>
            <a:endParaRPr lang="de-DE" sz="2400" dirty="0"/>
          </a:p>
          <a:p>
            <a:r>
              <a:rPr lang="de-DE" sz="2400" dirty="0"/>
              <a:t>Anbindung der </a:t>
            </a:r>
            <a:r>
              <a:rPr lang="de-DE" sz="2400" dirty="0" smtClean="0"/>
              <a:t>Alarmzentralen </a:t>
            </a:r>
            <a:r>
              <a:rPr lang="de-DE" sz="2400" dirty="0"/>
              <a:t>via SD-WAN Netzwerk („Wolke“)</a:t>
            </a:r>
            <a:br>
              <a:rPr lang="de-DE" sz="2400" dirty="0"/>
            </a:br>
            <a:endParaRPr lang="de-DE" sz="2400" dirty="0"/>
          </a:p>
          <a:p>
            <a:r>
              <a:rPr lang="de-DE" sz="2400" dirty="0"/>
              <a:t>Client-Arbeitsplätze </a:t>
            </a:r>
            <a:r>
              <a:rPr lang="de-DE" sz="2400" dirty="0" smtClean="0"/>
              <a:t>mit 4 </a:t>
            </a:r>
            <a:r>
              <a:rPr lang="de-DE" sz="2400" dirty="0"/>
              <a:t>Monitoren</a:t>
            </a:r>
            <a:br>
              <a:rPr lang="de-DE" sz="2400" dirty="0"/>
            </a:br>
            <a:endParaRPr lang="de-DE" sz="2400" dirty="0"/>
          </a:p>
          <a:p>
            <a:r>
              <a:rPr lang="de-DE" sz="2400" dirty="0" smtClean="0"/>
              <a:t>Leitstellenspezifische </a:t>
            </a:r>
            <a:r>
              <a:rPr lang="de-DE" sz="2400" dirty="0"/>
              <a:t>Software </a:t>
            </a:r>
            <a:r>
              <a:rPr lang="de-DE" sz="2400" dirty="0" smtClean="0"/>
              <a:t>Einsatzleitsystem </a:t>
            </a:r>
            <a:r>
              <a:rPr lang="de-DE" sz="2400" dirty="0" err="1" smtClean="0"/>
              <a:t>iCAD</a:t>
            </a:r>
            <a:r>
              <a:rPr lang="de-DE" sz="2400" dirty="0" smtClean="0"/>
              <a:t> </a:t>
            </a:r>
            <a:r>
              <a:rPr lang="de-DE" sz="2400" dirty="0"/>
              <a:t>(Hexagon) und </a:t>
            </a:r>
            <a:r>
              <a:rPr lang="de-DE" sz="2400" dirty="0" smtClean="0"/>
              <a:t>Kommunikationssystem </a:t>
            </a:r>
            <a:r>
              <a:rPr lang="de-DE" sz="2400" dirty="0" err="1" smtClean="0"/>
              <a:t>LifeX</a:t>
            </a:r>
            <a:r>
              <a:rPr lang="de-DE" sz="2400" dirty="0" smtClean="0"/>
              <a:t> </a:t>
            </a:r>
            <a:r>
              <a:rPr lang="de-DE" sz="2400" dirty="0"/>
              <a:t>(</a:t>
            </a:r>
            <a:r>
              <a:rPr lang="de-DE" sz="2400" dirty="0" err="1"/>
              <a:t>Frequentis</a:t>
            </a:r>
            <a:r>
              <a:rPr lang="de-DE" sz="2400" dirty="0"/>
              <a:t>)</a:t>
            </a:r>
          </a:p>
        </p:txBody>
      </p:sp>
    </p:spTree>
    <p:extLst>
      <p:ext uri="{BB962C8B-B14F-4D97-AF65-F5344CB8AC3E}">
        <p14:creationId xmlns:p14="http://schemas.microsoft.com/office/powerpoint/2010/main" val="188470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Arbeitsplatz Aufbau</a:t>
            </a:r>
            <a:endParaRPr lang="de-DE"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185" b="18048"/>
          <a:stretch/>
        </p:blipFill>
        <p:spPr>
          <a:xfrm>
            <a:off x="1940868" y="1403350"/>
            <a:ext cx="8136582" cy="4501670"/>
          </a:xfrm>
        </p:spPr>
      </p:pic>
      <p:sp>
        <p:nvSpPr>
          <p:cNvPr id="5" name="Abgerundetes Rechteck 4"/>
          <p:cNvSpPr/>
          <p:nvPr/>
        </p:nvSpPr>
        <p:spPr>
          <a:xfrm rot="21093446">
            <a:off x="2155401" y="2022199"/>
            <a:ext cx="2746618" cy="1453925"/>
          </a:xfrm>
          <a:prstGeom prst="roundRect">
            <a:avLst/>
          </a:prstGeom>
          <a:solidFill>
            <a:srgbClr val="FFC000">
              <a:alpha val="50000"/>
            </a:srgbClr>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6" name="Abgerundetes Rechteck 5"/>
          <p:cNvSpPr/>
          <p:nvPr/>
        </p:nvSpPr>
        <p:spPr>
          <a:xfrm>
            <a:off x="4799856" y="1852064"/>
            <a:ext cx="2448273" cy="1360913"/>
          </a:xfrm>
          <a:prstGeom prst="roundRect">
            <a:avLst/>
          </a:prstGeom>
          <a:solidFill>
            <a:srgbClr val="FFC000">
              <a:alpha val="50000"/>
            </a:srgbClr>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7" name="Abgerundetes Rechteck 6"/>
          <p:cNvSpPr/>
          <p:nvPr/>
        </p:nvSpPr>
        <p:spPr>
          <a:xfrm rot="506554" flipV="1">
            <a:off x="7188485" y="2034884"/>
            <a:ext cx="2746618" cy="1453925"/>
          </a:xfrm>
          <a:prstGeom prst="roundRect">
            <a:avLst/>
          </a:prstGeom>
          <a:solidFill>
            <a:srgbClr val="FFC000">
              <a:alpha val="50000"/>
            </a:srgbClr>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8" name="Rechteck 7"/>
          <p:cNvSpPr/>
          <p:nvPr/>
        </p:nvSpPr>
        <p:spPr>
          <a:xfrm>
            <a:off x="4863514" y="1401115"/>
            <a:ext cx="2320955" cy="461665"/>
          </a:xfrm>
          <a:prstGeom prst="rect">
            <a:avLst/>
          </a:prstGeom>
          <a:noFill/>
        </p:spPr>
        <p:txBody>
          <a:bodyPr wrap="none" lIns="91440" tIns="45720" rIns="91440" bIns="45720">
            <a:spAutoFit/>
          </a:bodyPr>
          <a:lstStyle/>
          <a:p>
            <a:pPr algn="ctr"/>
            <a:r>
              <a:rPr lang="de-DE" sz="2400" dirty="0">
                <a:ln w="0">
                  <a:solidFill>
                    <a:srgbClr val="FF0000"/>
                  </a:solidFill>
                </a:ln>
                <a:solidFill>
                  <a:srgbClr val="FFC000"/>
                </a:solidFill>
                <a:effectLst>
                  <a:outerShdw blurRad="38100" dist="19050" dir="2700000" algn="tl" rotWithShape="0">
                    <a:schemeClr val="dk1">
                      <a:alpha val="40000"/>
                    </a:schemeClr>
                  </a:outerShdw>
                </a:effectLst>
              </a:rPr>
              <a:t>Einsatzleitsystem</a:t>
            </a:r>
          </a:p>
        </p:txBody>
      </p:sp>
      <p:sp>
        <p:nvSpPr>
          <p:cNvPr id="9" name="Abgerundetes Rechteck 8"/>
          <p:cNvSpPr/>
          <p:nvPr/>
        </p:nvSpPr>
        <p:spPr>
          <a:xfrm>
            <a:off x="5064431" y="3428683"/>
            <a:ext cx="1889457" cy="1130315"/>
          </a:xfrm>
          <a:prstGeom prst="roundRect">
            <a:avLst/>
          </a:prstGeom>
          <a:solidFill>
            <a:srgbClr val="00B050">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0" name="Rechteck 9"/>
          <p:cNvSpPr/>
          <p:nvPr/>
        </p:nvSpPr>
        <p:spPr>
          <a:xfrm>
            <a:off x="6888089" y="3716838"/>
            <a:ext cx="3148491" cy="830997"/>
          </a:xfrm>
          <a:prstGeom prst="rect">
            <a:avLst/>
          </a:prstGeom>
          <a:noFill/>
        </p:spPr>
        <p:txBody>
          <a:bodyPr wrap="none" lIns="91440" tIns="45720" rIns="91440" bIns="45720">
            <a:spAutoFit/>
          </a:bodyPr>
          <a:lstStyle/>
          <a:p>
            <a:r>
              <a:rPr lang="de-DE" sz="2400" dirty="0">
                <a:ln w="0">
                  <a:solidFill>
                    <a:srgbClr val="00B050"/>
                  </a:solidFill>
                </a:ln>
                <a:solidFill>
                  <a:srgbClr val="92D050"/>
                </a:solidFill>
                <a:effectLst>
                  <a:outerShdw blurRad="38100" dist="19050" dir="2700000" algn="tl" rotWithShape="0">
                    <a:schemeClr val="dk1">
                      <a:alpha val="40000"/>
                    </a:schemeClr>
                  </a:outerShdw>
                </a:effectLst>
              </a:rPr>
              <a:t>Kommunikationssystem</a:t>
            </a:r>
            <a:br>
              <a:rPr lang="de-DE" sz="2400" dirty="0">
                <a:ln w="0">
                  <a:solidFill>
                    <a:srgbClr val="00B050"/>
                  </a:solidFill>
                </a:ln>
                <a:solidFill>
                  <a:srgbClr val="92D050"/>
                </a:solidFill>
                <a:effectLst>
                  <a:outerShdw blurRad="38100" dist="19050" dir="2700000" algn="tl" rotWithShape="0">
                    <a:schemeClr val="dk1">
                      <a:alpha val="40000"/>
                    </a:schemeClr>
                  </a:outerShdw>
                </a:effectLst>
              </a:rPr>
            </a:br>
            <a:r>
              <a:rPr lang="de-DE" sz="2400" dirty="0" err="1">
                <a:ln w="0">
                  <a:solidFill>
                    <a:srgbClr val="00B050"/>
                  </a:solidFill>
                </a:ln>
                <a:solidFill>
                  <a:srgbClr val="92D050"/>
                </a:solidFill>
                <a:effectLst>
                  <a:outerShdw blurRad="38100" dist="19050" dir="2700000" algn="tl" rotWithShape="0">
                    <a:schemeClr val="dk1">
                      <a:alpha val="40000"/>
                    </a:schemeClr>
                  </a:outerShdw>
                </a:effectLst>
              </a:rPr>
              <a:t>LifeX</a:t>
            </a:r>
            <a:endParaRPr lang="de-DE" sz="2400" dirty="0">
              <a:ln w="0">
                <a:solidFill>
                  <a:srgbClr val="00B050"/>
                </a:solidFill>
              </a:ln>
              <a:solidFill>
                <a:srgbClr val="92D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207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Kommunikationssystem </a:t>
            </a:r>
            <a:r>
              <a:rPr lang="de-DE" sz="4000" dirty="0" err="1"/>
              <a:t>LifeX</a:t>
            </a:r>
            <a:endParaRPr lang="de-DE" sz="4000" dirty="0"/>
          </a:p>
        </p:txBody>
      </p:sp>
      <p:sp>
        <p:nvSpPr>
          <p:cNvPr id="3" name="Inhaltsplatzhalter 2"/>
          <p:cNvSpPr>
            <a:spLocks noGrp="1"/>
          </p:cNvSpPr>
          <p:nvPr>
            <p:ph idx="1"/>
          </p:nvPr>
        </p:nvSpPr>
        <p:spPr/>
        <p:txBody>
          <a:bodyPr/>
          <a:lstStyle/>
          <a:p>
            <a:r>
              <a:rPr lang="de-DE" dirty="0"/>
              <a:t>Zentrale Drehscheibe jeglicher </a:t>
            </a:r>
            <a:r>
              <a:rPr lang="de-DE" dirty="0" smtClean="0"/>
              <a:t>Sprachkommunikation </a:t>
            </a:r>
            <a:br>
              <a:rPr lang="de-DE" dirty="0" smtClean="0"/>
            </a:br>
            <a:r>
              <a:rPr lang="de-DE" dirty="0" smtClean="0"/>
              <a:t>(Notruf Telefonie, </a:t>
            </a:r>
            <a:r>
              <a:rPr lang="de-DE" dirty="0"/>
              <a:t>TETRA, </a:t>
            </a:r>
            <a:r>
              <a:rPr lang="de-DE" dirty="0" smtClean="0"/>
              <a:t>Flugfunk, wenn gewünscht Amtsleitungen der Alarmzentrale)</a:t>
            </a:r>
            <a:endParaRPr lang="de-DE" dirty="0"/>
          </a:p>
          <a:p>
            <a:endParaRPr lang="de-DE" dirty="0"/>
          </a:p>
          <a:p>
            <a:r>
              <a:rPr lang="de-DE" dirty="0"/>
              <a:t>Aufzeichnung von Gesprächen in </a:t>
            </a:r>
            <a:r>
              <a:rPr lang="de-DE" dirty="0" err="1"/>
              <a:t>LifeX</a:t>
            </a:r>
            <a:r>
              <a:rPr lang="de-DE" dirty="0"/>
              <a:t> (24h) </a:t>
            </a:r>
            <a:r>
              <a:rPr lang="de-DE" dirty="0" smtClean="0"/>
              <a:t>als Kurzzeit-Doku welche vom Disponenten direkt abgerufen werden kann und Langzeit-Dokumentation in den zentralen Rechenzentren</a:t>
            </a:r>
            <a:endParaRPr lang="de-DE" dirty="0"/>
          </a:p>
          <a:p>
            <a:endParaRPr lang="de-DE" dirty="0"/>
          </a:p>
          <a:p>
            <a:endParaRPr lang="de-DE" dirty="0"/>
          </a:p>
        </p:txBody>
      </p:sp>
    </p:spTree>
    <p:extLst>
      <p:ext uri="{BB962C8B-B14F-4D97-AF65-F5344CB8AC3E}">
        <p14:creationId xmlns:p14="http://schemas.microsoft.com/office/powerpoint/2010/main" val="3008405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Einsatzleitsystem </a:t>
            </a:r>
            <a:r>
              <a:rPr lang="de-DE" sz="4000" dirty="0" err="1" smtClean="0"/>
              <a:t>iCAD</a:t>
            </a:r>
            <a:endParaRPr lang="de-DE" sz="4000" dirty="0"/>
          </a:p>
        </p:txBody>
      </p:sp>
      <p:sp>
        <p:nvSpPr>
          <p:cNvPr id="3" name="Inhaltsplatzhalter 2"/>
          <p:cNvSpPr>
            <a:spLocks noGrp="1"/>
          </p:cNvSpPr>
          <p:nvPr>
            <p:ph idx="1"/>
          </p:nvPr>
        </p:nvSpPr>
        <p:spPr/>
        <p:txBody>
          <a:bodyPr/>
          <a:lstStyle/>
          <a:p>
            <a:r>
              <a:rPr lang="de-DE" dirty="0"/>
              <a:t>Disposition und Alarmierung von Einheiten</a:t>
            </a:r>
          </a:p>
          <a:p>
            <a:endParaRPr lang="de-DE" dirty="0"/>
          </a:p>
          <a:p>
            <a:r>
              <a:rPr lang="de-DE" dirty="0"/>
              <a:t>GIS </a:t>
            </a:r>
            <a:r>
              <a:rPr lang="de-DE" dirty="0" smtClean="0"/>
              <a:t>(Geo-</a:t>
            </a:r>
            <a:r>
              <a:rPr lang="de-DE" dirty="0" err="1" smtClean="0"/>
              <a:t>Informations</a:t>
            </a:r>
            <a:r>
              <a:rPr lang="de-DE" dirty="0" smtClean="0"/>
              <a:t> System) – </a:t>
            </a:r>
            <a:r>
              <a:rPr lang="de-DE" dirty="0"/>
              <a:t>zwei Karten Anwendungen zur Verortung des Einsatzortes</a:t>
            </a:r>
          </a:p>
          <a:p>
            <a:endParaRPr lang="de-DE" dirty="0"/>
          </a:p>
          <a:p>
            <a:r>
              <a:rPr lang="de-DE" dirty="0"/>
              <a:t>Verknüpfung mit </a:t>
            </a:r>
            <a:r>
              <a:rPr lang="de-DE" dirty="0" err="1" smtClean="0"/>
              <a:t>LifeX</a:t>
            </a:r>
            <a:r>
              <a:rPr lang="de-DE" dirty="0" smtClean="0"/>
              <a:t> – Erzeugung eines neuen Einsatzes bei Annahme eines Notrufs</a:t>
            </a:r>
            <a:endParaRPr lang="de-DE" dirty="0"/>
          </a:p>
        </p:txBody>
      </p:sp>
    </p:spTree>
    <p:extLst>
      <p:ext uri="{BB962C8B-B14F-4D97-AF65-F5344CB8AC3E}">
        <p14:creationId xmlns:p14="http://schemas.microsoft.com/office/powerpoint/2010/main" val="2714280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Relevanz von FDISK für ELKOS</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83417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Mengengerüst NÖ LFV</a:t>
            </a:r>
          </a:p>
        </p:txBody>
      </p:sp>
      <p:sp>
        <p:nvSpPr>
          <p:cNvPr id="3" name="Inhaltsplatzhalter 2"/>
          <p:cNvSpPr>
            <a:spLocks noGrp="1"/>
          </p:cNvSpPr>
          <p:nvPr>
            <p:ph idx="1"/>
          </p:nvPr>
        </p:nvSpPr>
        <p:spPr/>
        <p:txBody>
          <a:bodyPr/>
          <a:lstStyle/>
          <a:p>
            <a:r>
              <a:rPr lang="de-DE" dirty="0"/>
              <a:t>20 Feuerwehrbezirke</a:t>
            </a:r>
          </a:p>
          <a:p>
            <a:r>
              <a:rPr lang="de-DE" dirty="0"/>
              <a:t>82 Feuerwehrabschnitte</a:t>
            </a:r>
          </a:p>
          <a:p>
            <a:r>
              <a:rPr lang="de-DE" dirty="0"/>
              <a:t>1.710 Feuerwehren</a:t>
            </a:r>
          </a:p>
          <a:p>
            <a:r>
              <a:rPr lang="de-DE" dirty="0"/>
              <a:t>ca. 100.000 Mitglieder</a:t>
            </a:r>
          </a:p>
          <a:p>
            <a:r>
              <a:rPr lang="de-DE" dirty="0"/>
              <a:t>ca. 8.580 Fahrzeuge</a:t>
            </a:r>
          </a:p>
          <a:p>
            <a:endParaRPr lang="de-DE" dirty="0"/>
          </a:p>
          <a:p>
            <a:r>
              <a:rPr lang="de-DE" dirty="0"/>
              <a:t>24 Alarmzentralen</a:t>
            </a:r>
          </a:p>
          <a:p>
            <a:r>
              <a:rPr lang="de-DE" dirty="0"/>
              <a:t>…</a:t>
            </a:r>
          </a:p>
        </p:txBody>
      </p:sp>
    </p:spTree>
    <p:extLst>
      <p:ext uri="{BB962C8B-B14F-4D97-AF65-F5344CB8AC3E}">
        <p14:creationId xmlns:p14="http://schemas.microsoft.com/office/powerpoint/2010/main" val="911154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f:field ref="doc_FSCFOLIO_1_1001_FieldDocumentNumber" par="" text=""/>
    <f:field ref="doc_FSCFOLIO_1_1001_FieldSubject" par="" text="" edit="true"/>
    <f:field ref="FSCFOLIO_1_1001_SignaturesFldCtx_FSCFOLIO_1_1001_FieldLastSignature" par="" text=""/>
    <f:field ref="FSCFOLIO_1_1001_SignaturesFldCtx_FSCFOLIO_1_1001_FieldLastSignatureBy" par="" text=""/>
    <f:field ref="FSCFOLIO_1_1001_SignaturesFldCtx_FSCFOLIO_1_1001_FieldLastSignatureAt" par="" date="" text=""/>
    <f:field ref="FSCFOLIO_1_1001_SignaturesFldCtx_FSCFOLIO_1_1001_FieldLastSignatureRemark" par="" text=""/>
    <f:field ref="FSCFOLIO_1_1001_FieldCurrentUser" par="" text="Ing. Christian Hübl"/>
    <f:field ref="CCAPRECONFIG_15_1001_Objektname" par="" text="PPP_Vorlage_LFKDO" edit="true"/>
    <f:field ref="CCAPRECONFIG_15_1001_Objektname" par="" text="PPP_Vorlage_LFKDO" edit="true"/>
    <f:field ref="objname" par="" text="PPP_Vorlage_LFKDO" edit="true"/>
    <f:field ref="objsubject" par="" text="" edit="true"/>
    <f:field ref="objcreatedby" par="" text="Hübl, Christian, Ing."/>
    <f:field ref="objcreatedat" par="" date="2019-03-19T14:58:52" text="19.03.2019 14:58:52"/>
    <f:field ref="objchangedby" par="" text="Hübl, Christian, Ing."/>
    <f:field ref="objmodifiedat" par="" date="2019-03-19T14:59:04" text="19.03.2019 14:59:04"/>
  </f:record>
  <f:display par="" text="Serienbrief">
    <f:field ref="doc_FSCFOLIO_1_1001_FieldDocumentNumber" text="Dokument Nummer"/>
    <f:field ref="doc_FSCFOLIO_1_1001_FieldSubject" text="Betreff"/>
  </f:display>
  <f:display par=""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display par="" text="Allgemein">
    <f:field ref="FSCFOLIO_1_1001_FieldCurrentUser" text="Aktueller Benutzer"/>
    <f:field ref="CCAPRECONFIG_15_1001_Objektname" text="Objektname"/>
    <f:field ref="objname" text="Name"/>
    <f:field ref="objsubject" text="Betreff (einzeilig)"/>
    <f:field ref="objcreatedby" text="Erzeugt von"/>
    <f:field ref="objcreatedat" text="Erzeugt am/um"/>
    <f:field ref="objchangedby" text="Letzte Änderung von"/>
    <f:field ref="objmodifiedat" text="Letzte Änderung am/um"/>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1322</Words>
  <Application>Microsoft Office PowerPoint</Application>
  <PresentationFormat>Benutzerdefiniert</PresentationFormat>
  <Paragraphs>230</Paragraphs>
  <Slides>35</Slides>
  <Notes>10</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Office</vt:lpstr>
      <vt:lpstr>Feuerwehrkommandanten Fortbildung 2019/2020  FDISK Datenpflege für das neue  Einsatzleit- und Kommunikationssystem ELKOS</vt:lpstr>
      <vt:lpstr>Hintergründe</vt:lpstr>
      <vt:lpstr>ELKOS Projekt</vt:lpstr>
      <vt:lpstr>Systemüberblick</vt:lpstr>
      <vt:lpstr>Arbeitsplatz Aufbau</vt:lpstr>
      <vt:lpstr>Kommunikationssystem LifeX</vt:lpstr>
      <vt:lpstr>Einsatzleitsystem iCAD</vt:lpstr>
      <vt:lpstr>Relevanz von FDISK für ELKOS</vt:lpstr>
      <vt:lpstr>Mengengerüst NÖ LFV</vt:lpstr>
      <vt:lpstr>Motivation FDISK Schnittstelle</vt:lpstr>
      <vt:lpstr>Übersicht</vt:lpstr>
      <vt:lpstr>Vorteile für die Feuerwehren</vt:lpstr>
      <vt:lpstr>Datenpflege in FDISK</vt:lpstr>
      <vt:lpstr>Notwendigkeit</vt:lpstr>
      <vt:lpstr>Welche Daten sollen gepflegt/geprüft werden</vt:lpstr>
      <vt:lpstr>Feuerwehr Stammdaten</vt:lpstr>
      <vt:lpstr>PowerPoint-Präsentation</vt:lpstr>
      <vt:lpstr>Feuerwehrhäuser</vt:lpstr>
      <vt:lpstr>Feuerwehrhaus ohne Hausnummer?</vt:lpstr>
      <vt:lpstr>PowerPoint-Präsentation</vt:lpstr>
      <vt:lpstr>PowerPoint-Präsentation</vt:lpstr>
      <vt:lpstr>Fahrzeuge</vt:lpstr>
      <vt:lpstr>PowerPoint-Präsentation</vt:lpstr>
      <vt:lpstr>PowerPoint-Präsentation</vt:lpstr>
      <vt:lpstr>Fahrzeug - Details</vt:lpstr>
      <vt:lpstr>ELS-Einheit-ID</vt:lpstr>
      <vt:lpstr>10-stellige einheitliche Identifikationsnummer von Fahrzeugen im Elkos (Einheit-ID) </vt:lpstr>
      <vt:lpstr>Funkgeräte – Details</vt:lpstr>
      <vt:lpstr>PowerPoint-Präsentation</vt:lpstr>
      <vt:lpstr>Mitgliederdaten</vt:lpstr>
      <vt:lpstr>Alarmgruppen</vt:lpstr>
      <vt:lpstr>PowerPoint-Präsentation</vt:lpstr>
      <vt:lpstr>PowerPoint-Präsentation</vt:lpstr>
      <vt:lpstr>Alarmgruppen</vt:lpstr>
      <vt:lpstr>Fragen?</vt:lpstr>
    </vt:vector>
  </TitlesOfParts>
  <Company>NÖ Landesfeuerwehrverband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Hübl Christian</dc:creator>
  <cp:lastModifiedBy>Christoph Charvat</cp:lastModifiedBy>
  <cp:revision>38</cp:revision>
  <dcterms:created xsi:type="dcterms:W3CDTF">2019-02-06T08:29:57Z</dcterms:created>
  <dcterms:modified xsi:type="dcterms:W3CDTF">2020-03-01T06:35:36Z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LFKDONOECFG@15.1700:Fileresponsible">
    <vt:lpwstr/>
  </property>
  <property fmtid="{D5CDD505-2E9C-101B-9397-08002B2CF9AE}" pid="3" name="FSC#LFKDONOECFG@15.1700:FileresponsibleSignatureGrade">
    <vt:lpwstr/>
  </property>
  <property fmtid="{D5CDD505-2E9C-101B-9397-08002B2CF9AE}" pid="4" name="FSC#LFKDONOECFG@15.1700:FileresponsibleSignatureGradeShortVersion">
    <vt:lpwstr/>
  </property>
  <property fmtid="{D5CDD505-2E9C-101B-9397-08002B2CF9AE}" pid="5" name="FSC#LFKDONOECFG@15.1700:FileresponsibleFullName">
    <vt:lpwstr/>
  </property>
  <property fmtid="{D5CDD505-2E9C-101B-9397-08002B2CF9AE}" pid="6" name="FSC#LFKDONOECFG@15.1700:FileresponsibleTitle">
    <vt:lpwstr/>
  </property>
  <property fmtid="{D5CDD505-2E9C-101B-9397-08002B2CF9AE}" pid="7" name="FSC#LFKDONOECFG@15.1700:FileresponsiblePostTitle">
    <vt:lpwstr/>
  </property>
  <property fmtid="{D5CDD505-2E9C-101B-9397-08002B2CF9AE}" pid="8" name="FSC#LFKDONOECFG@15.1700:FileresponsibleFirstname">
    <vt:lpwstr/>
  </property>
  <property fmtid="{D5CDD505-2E9C-101B-9397-08002B2CF9AE}" pid="9" name="FSC#LFKDONOECFG@15.1700:FileresponsibleSurname">
    <vt:lpwstr/>
  </property>
  <property fmtid="{D5CDD505-2E9C-101B-9397-08002B2CF9AE}" pid="10" name="FSC#LFKDONOECFG@15.1700:FileresponsibleEmail">
    <vt:lpwstr/>
  </property>
  <property fmtid="{D5CDD505-2E9C-101B-9397-08002B2CF9AE}" pid="11" name="FSC#LFKDONOECFG@15.1700:ApprovedSignatureGrade">
    <vt:lpwstr/>
  </property>
  <property fmtid="{D5CDD505-2E9C-101B-9397-08002B2CF9AE}" pid="12" name="FSC#LFKDONOECFG@15.1700:ApprovedSignatureGradeShortVersion">
    <vt:lpwstr/>
  </property>
  <property fmtid="{D5CDD505-2E9C-101B-9397-08002B2CF9AE}" pid="13" name="FSC#LFKDONOECFG@15.1700:ApproverPostTitle">
    <vt:lpwstr/>
  </property>
  <property fmtid="{D5CDD505-2E9C-101B-9397-08002B2CF9AE}" pid="14" name="FSC#LFKDONOECFG@15.1700:SubFileDocumentTitle">
    <vt:lpwstr/>
  </property>
  <property fmtid="{D5CDD505-2E9C-101B-9397-08002B2CF9AE}" pid="15" name="FSC#LFKDONOECFG@15.1700:SubFileTitle">
    <vt:lpwstr/>
  </property>
  <property fmtid="{D5CDD505-2E9C-101B-9397-08002B2CF9AE}" pid="16" name="FSC#LFKDONOECFG@15.1700:DepartmentHousenumber">
    <vt:lpwstr/>
  </property>
  <property fmtid="{D5CDD505-2E9C-101B-9397-08002B2CF9AE}" pid="17" name="FSC#COOELAK@1.1001:Subject">
    <vt:lpwstr/>
  </property>
  <property fmtid="{D5CDD505-2E9C-101B-9397-08002B2CF9AE}" pid="18" name="FSC#COOELAK@1.1001:FileReference">
    <vt:lpwstr/>
  </property>
  <property fmtid="{D5CDD505-2E9C-101B-9397-08002B2CF9AE}" pid="19" name="FSC#COOELAK@1.1001:FileRefYear">
    <vt:lpwstr/>
  </property>
  <property fmtid="{D5CDD505-2E9C-101B-9397-08002B2CF9AE}" pid="20" name="FSC#COOELAK@1.1001:FileRefOrdinal">
    <vt:lpwstr/>
  </property>
  <property fmtid="{D5CDD505-2E9C-101B-9397-08002B2CF9AE}" pid="21" name="FSC#COOELAK@1.1001:FileRefOU">
    <vt:lpwstr/>
  </property>
  <property fmtid="{D5CDD505-2E9C-101B-9397-08002B2CF9AE}" pid="22" name="FSC#COOELAK@1.1001:Organization">
    <vt:lpwstr/>
  </property>
  <property fmtid="{D5CDD505-2E9C-101B-9397-08002B2CF9AE}" pid="23" name="FSC#COOELAK@1.1001:Owner">
    <vt:lpwstr>Hübl Christian, Ing. (BR - 99 / BR - 22108)</vt:lpwstr>
  </property>
  <property fmtid="{D5CDD505-2E9C-101B-9397-08002B2CF9AE}" pid="24" name="FSC#COOELAK@1.1001:OwnerExtension">
    <vt:lpwstr>13166</vt:lpwstr>
  </property>
  <property fmtid="{D5CDD505-2E9C-101B-9397-08002B2CF9AE}" pid="25" name="FSC#COOELAK@1.1001:OwnerFaxExtension">
    <vt:lpwstr/>
  </property>
  <property fmtid="{D5CDD505-2E9C-101B-9397-08002B2CF9AE}" pid="26" name="FSC#COOELAK@1.1001:DispatchedBy">
    <vt:lpwstr/>
  </property>
  <property fmtid="{D5CDD505-2E9C-101B-9397-08002B2CF9AE}" pid="27" name="FSC#COOELAK@1.1001:DispatchedAt">
    <vt:lpwstr/>
  </property>
  <property fmtid="{D5CDD505-2E9C-101B-9397-08002B2CF9AE}" pid="28" name="FSC#COOELAK@1.1001:ApprovedBy">
    <vt:lpwstr/>
  </property>
  <property fmtid="{D5CDD505-2E9C-101B-9397-08002B2CF9AE}" pid="29" name="FSC#COOELAK@1.1001:ApprovedAt">
    <vt:lpwstr/>
  </property>
  <property fmtid="{D5CDD505-2E9C-101B-9397-08002B2CF9AE}" pid="30" name="FSC#COOELAK@1.1001:Department">
    <vt:lpwstr>lfkdo-gg2 (GG2 - Ausbildung)</vt:lpwstr>
  </property>
  <property fmtid="{D5CDD505-2E9C-101B-9397-08002B2CF9AE}" pid="31" name="FSC#COOELAK@1.1001:CreatedAt">
    <vt:lpwstr>19.03.2019</vt:lpwstr>
  </property>
  <property fmtid="{D5CDD505-2E9C-101B-9397-08002B2CF9AE}" pid="32" name="FSC#COOELAK@1.1001:OU">
    <vt:lpwstr>lfkdo-gg2 (GG2 - Ausbildung)</vt:lpwstr>
  </property>
  <property fmtid="{D5CDD505-2E9C-101B-9397-08002B2CF9AE}" pid="33" name="FSC#COOELAK@1.1001:Priority">
    <vt:lpwstr> ()</vt:lpwstr>
  </property>
  <property fmtid="{D5CDD505-2E9C-101B-9397-08002B2CF9AE}" pid="34" name="FSC#COOELAK@1.1001:ObjBarCode">
    <vt:lpwstr>*COO.2278.1000.3.115477*</vt:lpwstr>
  </property>
  <property fmtid="{D5CDD505-2E9C-101B-9397-08002B2CF9AE}" pid="35" name="FSC#COOELAK@1.1001:RefBarCode">
    <vt:lpwstr/>
  </property>
  <property fmtid="{D5CDD505-2E9C-101B-9397-08002B2CF9AE}" pid="36" name="FSC#COOELAK@1.1001:FileRefBarCode">
    <vt:lpwstr>**</vt:lpwstr>
  </property>
  <property fmtid="{D5CDD505-2E9C-101B-9397-08002B2CF9AE}" pid="37" name="FSC#COOELAK@1.1001:ExternalRef">
    <vt:lpwstr/>
  </property>
  <property fmtid="{D5CDD505-2E9C-101B-9397-08002B2CF9AE}" pid="38" name="FSC#COOELAK@1.1001:IncomingNumber">
    <vt:lpwstr/>
  </property>
  <property fmtid="{D5CDD505-2E9C-101B-9397-08002B2CF9AE}" pid="39" name="FSC#COOELAK@1.1001:IncomingSubject">
    <vt:lpwstr/>
  </property>
  <property fmtid="{D5CDD505-2E9C-101B-9397-08002B2CF9AE}" pid="40" name="FSC#COOELAK@1.1001:ProcessResponsible">
    <vt:lpwstr/>
  </property>
  <property fmtid="{D5CDD505-2E9C-101B-9397-08002B2CF9AE}" pid="41" name="FSC#COOELAK@1.1001:ProcessResponsiblePhone">
    <vt:lpwstr/>
  </property>
  <property fmtid="{D5CDD505-2E9C-101B-9397-08002B2CF9AE}" pid="42" name="FSC#COOELAK@1.1001:ProcessResponsibleMail">
    <vt:lpwstr/>
  </property>
  <property fmtid="{D5CDD505-2E9C-101B-9397-08002B2CF9AE}" pid="43" name="FSC#COOELAK@1.1001:ProcessResponsibleFax">
    <vt:lpwstr/>
  </property>
  <property fmtid="{D5CDD505-2E9C-101B-9397-08002B2CF9AE}" pid="44" name="FSC#COOELAK@1.1001:ApproverFirstName">
    <vt:lpwstr/>
  </property>
  <property fmtid="{D5CDD505-2E9C-101B-9397-08002B2CF9AE}" pid="45" name="FSC#COOELAK@1.1001:ApproverSurName">
    <vt:lpwstr/>
  </property>
  <property fmtid="{D5CDD505-2E9C-101B-9397-08002B2CF9AE}" pid="46" name="FSC#COOELAK@1.1001:ApproverTitle">
    <vt:lpwstr/>
  </property>
  <property fmtid="{D5CDD505-2E9C-101B-9397-08002B2CF9AE}" pid="47" name="FSC#COOELAK@1.1001:ExternalDate">
    <vt:lpwstr/>
  </property>
  <property fmtid="{D5CDD505-2E9C-101B-9397-08002B2CF9AE}" pid="48" name="FSC#COOELAK@1.1001:SettlementApprovedAt">
    <vt:lpwstr/>
  </property>
  <property fmtid="{D5CDD505-2E9C-101B-9397-08002B2CF9AE}" pid="49" name="FSC#COOELAK@1.1001:BaseNumber">
    <vt:lpwstr/>
  </property>
  <property fmtid="{D5CDD505-2E9C-101B-9397-08002B2CF9AE}" pid="50" name="FSC#COOELAK@1.1001:CurrentUserRolePos">
    <vt:lpwstr>Leiter/in</vt:lpwstr>
  </property>
  <property fmtid="{D5CDD505-2E9C-101B-9397-08002B2CF9AE}" pid="51" name="FSC#COOELAK@1.1001:CurrentUserEmail">
    <vt:lpwstr>christian.huebl@feuerwehr.gv.at</vt:lpwstr>
  </property>
  <property fmtid="{D5CDD505-2E9C-101B-9397-08002B2CF9AE}" pid="52" name="FSC#ELAKGOV@1.1001:PersonalSubjGender">
    <vt:lpwstr/>
  </property>
  <property fmtid="{D5CDD505-2E9C-101B-9397-08002B2CF9AE}" pid="53" name="FSC#ELAKGOV@1.1001:PersonalSubjFirstName">
    <vt:lpwstr/>
  </property>
  <property fmtid="{D5CDD505-2E9C-101B-9397-08002B2CF9AE}" pid="54" name="FSC#ELAKGOV@1.1001:PersonalSubjSurName">
    <vt:lpwstr/>
  </property>
  <property fmtid="{D5CDD505-2E9C-101B-9397-08002B2CF9AE}" pid="55" name="FSC#ELAKGOV@1.1001:PersonalSubjSalutation">
    <vt:lpwstr/>
  </property>
  <property fmtid="{D5CDD505-2E9C-101B-9397-08002B2CF9AE}" pid="56" name="FSC#ELAKGOV@1.1001:PersonalSubjAddress">
    <vt:lpwstr/>
  </property>
  <property fmtid="{D5CDD505-2E9C-101B-9397-08002B2CF9AE}" pid="57" name="FSC#ATSTATECFG@1.1001:Office">
    <vt:lpwstr/>
  </property>
  <property fmtid="{D5CDD505-2E9C-101B-9397-08002B2CF9AE}" pid="58" name="FSC#ATSTATECFG@1.1001:Agent">
    <vt:lpwstr/>
  </property>
  <property fmtid="{D5CDD505-2E9C-101B-9397-08002B2CF9AE}" pid="59" name="FSC#ATSTATECFG@1.1001:AgentPhone">
    <vt:lpwstr/>
  </property>
  <property fmtid="{D5CDD505-2E9C-101B-9397-08002B2CF9AE}" pid="60" name="FSC#ATSTATECFG@1.1001:DepartmentFax">
    <vt:lpwstr/>
  </property>
  <property fmtid="{D5CDD505-2E9C-101B-9397-08002B2CF9AE}" pid="61" name="FSC#ATSTATECFG@1.1001:DepartmentEmail">
    <vt:lpwstr/>
  </property>
  <property fmtid="{D5CDD505-2E9C-101B-9397-08002B2CF9AE}" pid="62" name="FSC#ATSTATECFG@1.1001:SubfileDate">
    <vt:lpwstr/>
  </property>
  <property fmtid="{D5CDD505-2E9C-101B-9397-08002B2CF9AE}" pid="63" name="FSC#ATSTATECFG@1.1001:SubfileSubject">
    <vt:lpwstr/>
  </property>
  <property fmtid="{D5CDD505-2E9C-101B-9397-08002B2CF9AE}" pid="64" name="FSC#ATSTATECFG@1.1001:DepartmentZipCode">
    <vt:lpwstr/>
  </property>
  <property fmtid="{D5CDD505-2E9C-101B-9397-08002B2CF9AE}" pid="65" name="FSC#ATSTATECFG@1.1001:DepartmentCountry">
    <vt:lpwstr/>
  </property>
  <property fmtid="{D5CDD505-2E9C-101B-9397-08002B2CF9AE}" pid="66" name="FSC#ATSTATECFG@1.1001:DepartmentCity">
    <vt:lpwstr/>
  </property>
  <property fmtid="{D5CDD505-2E9C-101B-9397-08002B2CF9AE}" pid="67" name="FSC#ATSTATECFG@1.1001:DepartmentStreet">
    <vt:lpwstr/>
  </property>
  <property fmtid="{D5CDD505-2E9C-101B-9397-08002B2CF9AE}" pid="68" name="FSC#ATSTATECFG@1.1001:DepartmentDVR">
    <vt:lpwstr/>
  </property>
  <property fmtid="{D5CDD505-2E9C-101B-9397-08002B2CF9AE}" pid="69" name="FSC#ATSTATECFG@1.1001:DepartmentUID">
    <vt:lpwstr/>
  </property>
  <property fmtid="{D5CDD505-2E9C-101B-9397-08002B2CF9AE}" pid="70" name="FSC#ATSTATECFG@1.1001:SubfileReference">
    <vt:lpwstr/>
  </property>
  <property fmtid="{D5CDD505-2E9C-101B-9397-08002B2CF9AE}" pid="71" name="FSC#ATSTATECFG@1.1001:Clause">
    <vt:lpwstr/>
  </property>
  <property fmtid="{D5CDD505-2E9C-101B-9397-08002B2CF9AE}" pid="72" name="FSC#ATSTATECFG@1.1001:ApprovedSignature">
    <vt:lpwstr/>
  </property>
  <property fmtid="{D5CDD505-2E9C-101B-9397-08002B2CF9AE}" pid="73" name="FSC#ATSTATECFG@1.1001:BankAccount">
    <vt:lpwstr/>
  </property>
  <property fmtid="{D5CDD505-2E9C-101B-9397-08002B2CF9AE}" pid="74" name="FSC#ATSTATECFG@1.1001:BankAccountOwner">
    <vt:lpwstr/>
  </property>
  <property fmtid="{D5CDD505-2E9C-101B-9397-08002B2CF9AE}" pid="75" name="FSC#ATSTATECFG@1.1001:BankInstitute">
    <vt:lpwstr/>
  </property>
  <property fmtid="{D5CDD505-2E9C-101B-9397-08002B2CF9AE}" pid="76" name="FSC#ATSTATECFG@1.1001:BankAccountID">
    <vt:lpwstr/>
  </property>
  <property fmtid="{D5CDD505-2E9C-101B-9397-08002B2CF9AE}" pid="77" name="FSC#ATSTATECFG@1.1001:BankAccountIBAN">
    <vt:lpwstr/>
  </property>
  <property fmtid="{D5CDD505-2E9C-101B-9397-08002B2CF9AE}" pid="78" name="FSC#ATSTATECFG@1.1001:BankAccountBIC">
    <vt:lpwstr/>
  </property>
  <property fmtid="{D5CDD505-2E9C-101B-9397-08002B2CF9AE}" pid="79" name="FSC#ATSTATECFG@1.1001:BankName">
    <vt:lpwstr/>
  </property>
  <property fmtid="{D5CDD505-2E9C-101B-9397-08002B2CF9AE}" pid="80" name="FSC#COOELAK@1.1001:ObjectAddressees">
    <vt:lpwstr/>
  </property>
  <property fmtid="{D5CDD505-2E9C-101B-9397-08002B2CF9AE}" pid="81" name="FSC#COOELAK@1.1001:replyreference">
    <vt:lpwstr/>
  </property>
  <property fmtid="{D5CDD505-2E9C-101B-9397-08002B2CF9AE}" pid="82" name="FSC#ATPRECONFIG@1.1001:ChargePreview">
    <vt:lpwstr/>
  </property>
  <property fmtid="{D5CDD505-2E9C-101B-9397-08002B2CF9AE}" pid="83" name="FSC#ATSTATECFG@1.1001:ExternalFile">
    <vt:lpwstr/>
  </property>
  <property fmtid="{D5CDD505-2E9C-101B-9397-08002B2CF9AE}" pid="84" name="FSC#COOSYSTEM@1.1:Container">
    <vt:lpwstr>COO.2278.1000.3.115477</vt:lpwstr>
  </property>
  <property fmtid="{D5CDD505-2E9C-101B-9397-08002B2CF9AE}" pid="85" name="FSC#FSCFOLIO@1.1001:docpropproject">
    <vt:lpwstr/>
  </property>
</Properties>
</file>