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56" r:id="rId2"/>
    <p:sldId id="303" r:id="rId3"/>
    <p:sldId id="259" r:id="rId4"/>
    <p:sldId id="257" r:id="rId5"/>
    <p:sldId id="260" r:id="rId6"/>
    <p:sldId id="261" r:id="rId7"/>
    <p:sldId id="262" r:id="rId8"/>
    <p:sldId id="265" r:id="rId9"/>
    <p:sldId id="266" r:id="rId10"/>
    <p:sldId id="304" r:id="rId11"/>
    <p:sldId id="305" r:id="rId12"/>
    <p:sldId id="306" r:id="rId13"/>
    <p:sldId id="307" r:id="rId14"/>
    <p:sldId id="267" r:id="rId15"/>
    <p:sldId id="268" r:id="rId16"/>
    <p:sldId id="273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74" r:id="rId25"/>
    <p:sldId id="315" r:id="rId26"/>
    <p:sldId id="316" r:id="rId27"/>
    <p:sldId id="317" r:id="rId28"/>
    <p:sldId id="275" r:id="rId29"/>
    <p:sldId id="280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291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7ED17-3D8A-4857-A76B-77BC7709F7B9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A07FE-A21B-416E-8E0C-A82B1992F7C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A07FE-A21B-416E-8E0C-A82B1992F7CA}" type="slidenum">
              <a:rPr lang="de-AT" smtClean="0"/>
              <a:pPr/>
              <a:t>25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78F0-4F63-45CC-B7B6-643DF6679B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828600" y="0"/>
            <a:ext cx="10873208" cy="6858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E5D9-0936-429A-87F5-25D669D909AC}" type="datetimeFigureOut">
              <a:rPr lang="de-AT" smtClean="0"/>
              <a:pPr/>
              <a:t>14.01.2017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-377788" y="0"/>
            <a:ext cx="755576" cy="7272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 descr="C:\Users\Rzidky1\Pictures\ff\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2656"/>
            <a:ext cx="2015775" cy="432048"/>
          </a:xfrm>
          <a:prstGeom prst="rect">
            <a:avLst/>
          </a:prstGeom>
          <a:noFill/>
        </p:spPr>
      </p:pic>
      <p:sp>
        <p:nvSpPr>
          <p:cNvPr id="11" name="Plus 10"/>
          <p:cNvSpPr/>
          <p:nvPr userDrawn="1"/>
        </p:nvSpPr>
        <p:spPr>
          <a:xfrm>
            <a:off x="7668344" y="6453336"/>
            <a:ext cx="288032" cy="28803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7200" y="31409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7668344" y="6453336"/>
            <a:ext cx="175046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 Alfred </a:t>
            </a:r>
            <a:r>
              <a:rPr lang="de-DE" sz="1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Rzidky</a:t>
            </a:r>
            <a:endParaRPr lang="de-DE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2657586">
            <a:off x="5172403" y="2222147"/>
            <a:ext cx="3717658" cy="343887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7056784" cy="1296144"/>
          </a:xfrm>
        </p:spPr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Bodoni MT Black" pitchFamily="18" charset="0"/>
              </a:rPr>
              <a:t>Atemschutztauglichkeits-</a:t>
            </a:r>
            <a:br>
              <a:rPr lang="de-AT" dirty="0" smtClean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de-AT" dirty="0" err="1" smtClean="0">
                <a:solidFill>
                  <a:srgbClr val="002060"/>
                </a:solidFill>
                <a:latin typeface="Bodoni MT Black" pitchFamily="18" charset="0"/>
              </a:rPr>
              <a:t>untersuchung</a:t>
            </a:r>
            <a:r>
              <a:rPr lang="de-AT" dirty="0" smtClean="0">
                <a:solidFill>
                  <a:srgbClr val="002060"/>
                </a:solidFill>
                <a:latin typeface="Bodoni MT Black" pitchFamily="18" charset="0"/>
              </a:rPr>
              <a:t> NEU</a:t>
            </a:r>
            <a:endParaRPr lang="de-AT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24128" y="3645024"/>
            <a:ext cx="2376264" cy="648072"/>
          </a:xfrm>
        </p:spPr>
        <p:txBody>
          <a:bodyPr>
            <a:noAutofit/>
          </a:bodyPr>
          <a:lstStyle/>
          <a:p>
            <a:pPr algn="l"/>
            <a:r>
              <a:rPr lang="de-AT" sz="2400" b="1" dirty="0" smtClean="0">
                <a:solidFill>
                  <a:srgbClr val="FF0000"/>
                </a:solidFill>
              </a:rPr>
              <a:t>ab 01.01.2017</a:t>
            </a:r>
          </a:p>
          <a:p>
            <a:pPr algn="l"/>
            <a:endParaRPr lang="de-AT" sz="2800" dirty="0" smtClean="0">
              <a:solidFill>
                <a:schemeClr val="tx1"/>
              </a:solidFill>
            </a:endParaRPr>
          </a:p>
          <a:p>
            <a:pPr algn="l"/>
            <a:endParaRPr lang="de-AT" sz="2800" dirty="0" smtClean="0">
              <a:solidFill>
                <a:schemeClr val="tx1"/>
              </a:solidFill>
            </a:endParaRPr>
          </a:p>
        </p:txBody>
      </p:sp>
      <p:pic>
        <p:nvPicPr>
          <p:cNvPr id="4" name="Grafik 3" descr="Bildergebnis für lustige feuerwehr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6004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Autofit/>
          </a:bodyPr>
          <a:lstStyle/>
          <a:p>
            <a:r>
              <a:rPr lang="de-AT" sz="2800" b="1" dirty="0" smtClean="0">
                <a:solidFill>
                  <a:srgbClr val="FF0000"/>
                </a:solidFill>
                <a:latin typeface="Century Gothic" pitchFamily="34" charset="0"/>
              </a:rPr>
              <a:t>Feuerwehrmitglied ab vollendetem 18.Lebensjahr bis zum vollendeten 65. Lebensjahr</a:t>
            </a:r>
            <a:endParaRPr lang="de-AT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>
            <a:normAutofit/>
          </a:bodyPr>
          <a:lstStyle/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allgemeine Einsatztauglichkeit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erfolgreicher Leistungstest</a:t>
            </a:r>
            <a:r>
              <a:rPr lang="de-AT" sz="280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(Cooper – oder Fahrradtest)</a:t>
            </a:r>
          </a:p>
          <a:p>
            <a:r>
              <a:rPr lang="de-AT" sz="2800" u="sng" dirty="0" smtClean="0">
                <a:solidFill>
                  <a:srgbClr val="002060"/>
                </a:solidFill>
                <a:latin typeface="Century Gothic" pitchFamily="34" charset="0"/>
              </a:rPr>
              <a:t>Vorsorgeuntersuchung beim praktischen Arzt 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(Untersuchungstermin darf nicht länger als 6 Monate zurück liegen)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Bestätigung der Atemschutztauglichkeit vom Feuerwehrarzt oder betreuenden Arzt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Atemschutz - Folgeuntersuchung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9289032" cy="4525963"/>
          </a:xfrm>
        </p:spPr>
        <p:txBody>
          <a:bodyPr>
            <a:normAutofit/>
          </a:bodyPr>
          <a:lstStyle/>
          <a:p>
            <a:r>
              <a:rPr lang="de-AT" sz="2800" b="1" u="sng" dirty="0" smtClean="0">
                <a:solidFill>
                  <a:srgbClr val="0070C0"/>
                </a:solidFill>
                <a:latin typeface="Century Gothic" pitchFamily="34" charset="0"/>
              </a:rPr>
              <a:t>Vollendetes 18. bis vollendetes 39. Lebensjahr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- jährlicher Leistungstest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- Untersuchungsintervall 5 Jahre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medizinischer Fragebogen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Vorsorgeuntersuchung beim   				praktischen Arzt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Tauglichkeitsbescheinigung 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durch 			Feuerwehrarzt  oder betreuenden Arzt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Atemschutz - Folgeuntersuchung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00808"/>
            <a:ext cx="9289032" cy="4525963"/>
          </a:xfrm>
        </p:spPr>
        <p:txBody>
          <a:bodyPr>
            <a:normAutofit/>
          </a:bodyPr>
          <a:lstStyle/>
          <a:p>
            <a:r>
              <a:rPr lang="de-AT" sz="2800" b="1" dirty="0" smtClean="0">
                <a:solidFill>
                  <a:srgbClr val="0070C0"/>
                </a:solidFill>
                <a:latin typeface="Century Gothic" pitchFamily="34" charset="0"/>
              </a:rPr>
              <a:t>Ab 40. Lebensjahr bis vollendetes 49. Lebensjahr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- jährlicher Leistungstest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- Untersuchungsintervall 3 Jahre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medizinischer Fragebogen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Vorsorgeuntersuchung beim 				praktischen Arzt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ESC/AGLA Risikoberechnung</a:t>
            </a: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               + 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Tauglichkeitsbescheinigung 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durch 			Feuerwehrarzt oder betreuenden Arzt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Atemschutz - Folgeuntersuchung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9289032" cy="4525963"/>
          </a:xfrm>
        </p:spPr>
        <p:txBody>
          <a:bodyPr>
            <a:normAutofit/>
          </a:bodyPr>
          <a:lstStyle/>
          <a:p>
            <a:r>
              <a:rPr lang="de-AT" sz="2400" b="1" dirty="0" smtClean="0">
                <a:solidFill>
                  <a:srgbClr val="0070C0"/>
                </a:solidFill>
                <a:latin typeface="Century Gothic" pitchFamily="34" charset="0"/>
              </a:rPr>
              <a:t>Ab 50. Lebensjahr bis vollendetes 65. Lebensjahr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- jährlicher Leistungstest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- Untersuchungsintervall 1 Jahr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              + medizinischer Fragebogen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              + Vorsorgeuntersuchung beim praktischen Arzt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              + ESC/AGLA Risikoberechnung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              + 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Tauglichkeitsbescheinigung 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durch      				Feuerwehrarzt oder betreuenden Arzt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Falls …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AT" sz="28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…Leistungsüberprüfung, medizinischer Fragebogen, oder ärztliche Überprüfung negativ &gt;&gt;&gt;&gt;&gt;&gt; </a:t>
            </a:r>
            <a:r>
              <a:rPr lang="de-AT" sz="2800" b="1" dirty="0" smtClean="0">
                <a:solidFill>
                  <a:srgbClr val="002060"/>
                </a:solidFill>
                <a:latin typeface="Century Gothic" pitchFamily="34" charset="0"/>
              </a:rPr>
              <a:t>UNTAUGLICH</a:t>
            </a:r>
          </a:p>
          <a:p>
            <a:pPr>
              <a:buNone/>
            </a:pPr>
            <a:r>
              <a:rPr lang="de-AT" dirty="0" smtClean="0">
                <a:solidFill>
                  <a:srgbClr val="FF0000"/>
                </a:solidFill>
              </a:rPr>
              <a:t>Wiedererlangung der Atemschutztauglichkeit durch:</a:t>
            </a:r>
            <a:endParaRPr lang="de-AT" dirty="0">
              <a:solidFill>
                <a:srgbClr val="0070C0"/>
              </a:solidFill>
            </a:endParaRPr>
          </a:p>
          <a:p>
            <a:r>
              <a:rPr lang="de-AT" dirty="0" smtClean="0">
                <a:solidFill>
                  <a:srgbClr val="002060"/>
                </a:solidFill>
              </a:rPr>
              <a:t>Wiederholung des Leistungstests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Zusatzuntersuchungen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entsprechende Therapie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Dokumentation!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Die Untersuchungen sind auf den offiziellen Formularen des Landesfeuerwehrverbandes zu dokumentieren und in den Feuerwehren aufzubewahren. </a:t>
            </a:r>
          </a:p>
          <a:p>
            <a:pPr>
              <a:buNone/>
            </a:pPr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sz="2400" b="1" dirty="0" smtClean="0">
                <a:solidFill>
                  <a:srgbClr val="002060"/>
                </a:solidFill>
                <a:latin typeface="Century Gothic" pitchFamily="34" charset="0"/>
              </a:rPr>
              <a:t>Sämtliche Formulare unterliegen dem Datenschutz und deren Inhalt unterliegt der Verschwiegenheit!</a:t>
            </a:r>
            <a:endParaRPr lang="de-A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Gewitterblitz 3"/>
          <p:cNvSpPr/>
          <p:nvPr/>
        </p:nvSpPr>
        <p:spPr>
          <a:xfrm flipH="1">
            <a:off x="7092280" y="3429000"/>
            <a:ext cx="1656184" cy="127444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980728"/>
            <a:ext cx="6192688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Leistungstest Fahrrad: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2620888"/>
          </a:xfrm>
        </p:spPr>
        <p:txBody>
          <a:bodyPr>
            <a:normAutofit/>
          </a:bodyPr>
          <a:lstStyle/>
          <a:p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ohne EKG</a:t>
            </a:r>
          </a:p>
          <a:p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ohne Blutdruckmessung</a:t>
            </a:r>
          </a:p>
          <a:p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175 Watt über 6 Minuten bei 60U/min</a:t>
            </a:r>
          </a:p>
          <a:p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Beaufsichtigung durch FMD</a:t>
            </a:r>
            <a:endParaRPr lang="de-AT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4" name="Grafik 3" descr="LT p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3219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Leistungstest Cooper Test: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0" y="1412776"/>
          <a:ext cx="4402833" cy="441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611"/>
                <a:gridCol w="1467611"/>
                <a:gridCol w="146761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Alter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Männlich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Weiblich</a:t>
                      </a:r>
                      <a:endParaRPr lang="de-A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 bis 16</a:t>
                      </a:r>
                    </a:p>
                    <a:p>
                      <a:pPr algn="ctr"/>
                      <a:r>
                        <a:rPr lang="de-AT" dirty="0" smtClean="0"/>
                        <a:t>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2300m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1700m</a:t>
                      </a:r>
                      <a:endParaRPr lang="de-A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17 bis 20</a:t>
                      </a:r>
                    </a:p>
                    <a:p>
                      <a:pPr algn="ctr"/>
                      <a:r>
                        <a:rPr lang="de-AT" dirty="0" smtClean="0"/>
                        <a:t>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2500m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1800m</a:t>
                      </a:r>
                      <a:endParaRPr lang="de-A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20 bis 29</a:t>
                      </a:r>
                    </a:p>
                    <a:p>
                      <a:pPr algn="ctr"/>
                      <a:r>
                        <a:rPr lang="de-AT" dirty="0" smtClean="0"/>
                        <a:t>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2200m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1800m</a:t>
                      </a:r>
                      <a:endParaRPr lang="de-A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30 bis 39</a:t>
                      </a:r>
                    </a:p>
                    <a:p>
                      <a:pPr algn="ctr"/>
                      <a:r>
                        <a:rPr lang="de-AT" dirty="0" smtClean="0"/>
                        <a:t>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1900m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1700m</a:t>
                      </a:r>
                      <a:endParaRPr lang="de-A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40 bis 49</a:t>
                      </a:r>
                    </a:p>
                    <a:p>
                      <a:pPr algn="ctr"/>
                      <a:r>
                        <a:rPr lang="de-AT" dirty="0" smtClean="0"/>
                        <a:t>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1700m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1500m</a:t>
                      </a:r>
                      <a:endParaRPr lang="de-A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50 bis 65</a:t>
                      </a:r>
                    </a:p>
                    <a:p>
                      <a:pPr algn="ctr"/>
                      <a:r>
                        <a:rPr lang="de-AT" dirty="0" smtClean="0"/>
                        <a:t>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1600m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1400m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395536" y="2204864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>
                <a:solidFill>
                  <a:srgbClr val="0070C0"/>
                </a:solidFill>
                <a:latin typeface="Century Gothic" pitchFamily="34" charset="0"/>
              </a:rPr>
              <a:t>• ebene Laufbahn</a:t>
            </a:r>
          </a:p>
          <a:p>
            <a:endParaRPr lang="de-AT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70C0"/>
                </a:solidFill>
                <a:latin typeface="Century Gothic" pitchFamily="34" charset="0"/>
              </a:rPr>
              <a:t> 12 Minuten</a:t>
            </a:r>
          </a:p>
          <a:p>
            <a:endParaRPr lang="de-AT" sz="24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de-AT" sz="2400" dirty="0" smtClean="0">
                <a:solidFill>
                  <a:srgbClr val="0070C0"/>
                </a:solidFill>
                <a:latin typeface="Century Gothic" pitchFamily="34" charset="0"/>
              </a:rPr>
              <a:t>• alters- und</a:t>
            </a:r>
          </a:p>
          <a:p>
            <a:r>
              <a:rPr lang="de-AT" sz="2400" dirty="0" smtClean="0">
                <a:solidFill>
                  <a:srgbClr val="0070C0"/>
                </a:solidFill>
                <a:latin typeface="Century Gothic" pitchFamily="34" charset="0"/>
              </a:rPr>
              <a:t>   geschlechtsabhängiges</a:t>
            </a:r>
          </a:p>
          <a:p>
            <a:r>
              <a:rPr lang="de-AT" sz="2400" dirty="0" smtClean="0">
                <a:solidFill>
                  <a:srgbClr val="0070C0"/>
                </a:solidFill>
                <a:latin typeface="Century Gothic" pitchFamily="34" charset="0"/>
              </a:rPr>
              <a:t>   Leistungsziel</a:t>
            </a:r>
          </a:p>
          <a:p>
            <a:endParaRPr lang="de-AT" sz="24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Leistungstest - Finnen Test: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95536" y="1556792"/>
            <a:ext cx="4392488" cy="38058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• 5 Stationen</a:t>
            </a:r>
          </a:p>
          <a:p>
            <a:pPr>
              <a:buNone/>
            </a:pPr>
            <a:endParaRPr lang="de-AT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• insgesamt 14,5 Minuten</a:t>
            </a:r>
          </a:p>
          <a:p>
            <a:pPr>
              <a:buNone/>
            </a:pPr>
            <a:endParaRPr lang="de-AT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• vollständige</a:t>
            </a:r>
          </a:p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   Einsatzbekleidung</a:t>
            </a:r>
          </a:p>
          <a:p>
            <a:pPr>
              <a:buNone/>
            </a:pPr>
            <a:endParaRPr lang="de-AT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• mit </a:t>
            </a:r>
            <a:r>
              <a:rPr lang="de-AT" dirty="0" err="1" smtClean="0">
                <a:solidFill>
                  <a:srgbClr val="0070C0"/>
                </a:solidFill>
                <a:latin typeface="Century Gothic" pitchFamily="34" charset="0"/>
              </a:rPr>
              <a:t>Pressluftatmer</a:t>
            </a:r>
            <a:endParaRPr lang="de-AT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None/>
            </a:pPr>
            <a:endParaRPr lang="de-AT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• unabhängig von Alter</a:t>
            </a:r>
          </a:p>
          <a:p>
            <a:pPr>
              <a:buNone/>
            </a:pPr>
            <a:r>
              <a:rPr lang="de-AT" dirty="0" smtClean="0">
                <a:solidFill>
                  <a:srgbClr val="0070C0"/>
                </a:solidFill>
                <a:latin typeface="Century Gothic" pitchFamily="34" charset="0"/>
              </a:rPr>
              <a:t>   und Geschlecht</a:t>
            </a:r>
            <a:endParaRPr lang="de-AT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825955" cy="318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004048" y="486916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200" dirty="0" smtClean="0"/>
          </a:p>
          <a:p>
            <a:r>
              <a:rPr lang="en-US" sz="1200" dirty="0" err="1" smtClean="0"/>
              <a:t>Internation</a:t>
            </a:r>
            <a:r>
              <a:rPr lang="en-US" sz="1200" dirty="0" smtClean="0"/>
              <a:t> J of Industrial Ergonomics 1994;13:139-146</a:t>
            </a:r>
            <a:endParaRPr lang="de-A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6295830" cy="419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220072" y="551723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200" dirty="0" smtClean="0"/>
          </a:p>
          <a:p>
            <a:r>
              <a:rPr lang="en-US" sz="1200" dirty="0" err="1" smtClean="0"/>
              <a:t>Internation</a:t>
            </a:r>
            <a:r>
              <a:rPr lang="en-US" sz="1200" dirty="0" smtClean="0"/>
              <a:t> J of Industrial Ergonomics 1994;13:139-146</a:t>
            </a:r>
            <a:endParaRPr lang="de-AT" sz="1200" dirty="0"/>
          </a:p>
        </p:txBody>
      </p:sp>
      <p:sp>
        <p:nvSpPr>
          <p:cNvPr id="9" name="Rechteck 8"/>
          <p:cNvSpPr/>
          <p:nvPr/>
        </p:nvSpPr>
        <p:spPr>
          <a:xfrm>
            <a:off x="611560" y="1340768"/>
            <a:ext cx="4536504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Leistungstest - Finnen Test: </a:t>
            </a:r>
            <a:b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Station 1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1844824"/>
            <a:ext cx="4320480" cy="3805883"/>
          </a:xfrm>
        </p:spPr>
        <p:txBody>
          <a:bodyPr>
            <a:normAutofit fontScale="77500" lnSpcReduction="20000"/>
          </a:bodyPr>
          <a:lstStyle/>
          <a:p>
            <a:r>
              <a:rPr lang="de-AT" b="1" dirty="0" smtClean="0">
                <a:solidFill>
                  <a:srgbClr val="002060"/>
                </a:solidFill>
                <a:latin typeface="Century Gothic" pitchFamily="34" charset="0"/>
              </a:rPr>
              <a:t>Gehen mit und ohne</a:t>
            </a:r>
          </a:p>
          <a:p>
            <a:r>
              <a:rPr lang="de-AT" b="1" dirty="0" smtClean="0">
                <a:solidFill>
                  <a:srgbClr val="002060"/>
                </a:solidFill>
                <a:latin typeface="Century Gothic" pitchFamily="34" charset="0"/>
              </a:rPr>
              <a:t>Kanistern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- eine Wegstrecke von 100 Meter zurücklegen</a:t>
            </a:r>
          </a:p>
          <a:p>
            <a:pPr>
              <a:buNone/>
            </a:pPr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- direkt anschließend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  weitere 100 Meter mit       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  2 Kanistern à 16,6 kg</a:t>
            </a:r>
          </a:p>
          <a:p>
            <a:pPr>
              <a:buNone/>
            </a:pPr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Zeitlimit 4 Minuten</a:t>
            </a:r>
            <a:endParaRPr lang="de-AT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1800" dirty="0" smtClean="0"/>
              <a:t>KURIER 06.01.2017</a:t>
            </a:r>
            <a:endParaRPr lang="de-AT" sz="1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5856" y="1903752"/>
          <a:ext cx="3384376" cy="4184200"/>
        </p:xfrm>
        <a:graphic>
          <a:graphicData uri="http://schemas.openxmlformats.org/presentationml/2006/ole">
            <p:oleObj spid="_x0000_s1026" name="Acrobat Document" r:id="rId3" imgW="4876800" imgH="602932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292080" y="580526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200" dirty="0" smtClean="0"/>
          </a:p>
          <a:p>
            <a:r>
              <a:rPr lang="en-US" sz="1200" dirty="0" err="1" smtClean="0"/>
              <a:t>Internation</a:t>
            </a:r>
            <a:r>
              <a:rPr lang="en-US" sz="1200" dirty="0" smtClean="0"/>
              <a:t> J of Industrial Ergonomics 1994;13:139-146</a:t>
            </a:r>
            <a:endParaRPr lang="de-AT" sz="1200" dirty="0"/>
          </a:p>
        </p:txBody>
      </p:sp>
      <p:sp>
        <p:nvSpPr>
          <p:cNvPr id="9" name="Rechteck 8"/>
          <p:cNvSpPr/>
          <p:nvPr/>
        </p:nvSpPr>
        <p:spPr>
          <a:xfrm>
            <a:off x="611560" y="1124744"/>
            <a:ext cx="540060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Leistungstest - Finnen Test: </a:t>
            </a:r>
            <a:b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Station 2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3568" y="1628800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 smtClean="0">
                <a:solidFill>
                  <a:srgbClr val="002060"/>
                </a:solidFill>
                <a:latin typeface="Century Gothic" pitchFamily="34" charset="0"/>
              </a:rPr>
              <a:t>Stiegen steigen</a:t>
            </a:r>
          </a:p>
          <a:p>
            <a:endParaRPr lang="de-AT" sz="2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- 90 Stufen hinauf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- 90 Stufen hinunter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- Höhenunterschied von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20 Meter</a:t>
            </a:r>
          </a:p>
          <a:p>
            <a:pPr>
              <a:buFontTx/>
              <a:buChar char="-"/>
            </a:pP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Stufenhöhe 18 bis 22 cm</a:t>
            </a:r>
          </a:p>
          <a:p>
            <a:endParaRPr lang="de-AT" sz="28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Zeitlimit 3,5 Minuten</a:t>
            </a:r>
            <a:endParaRPr lang="de-AT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69524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292080" y="580526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200" dirty="0" smtClean="0"/>
          </a:p>
          <a:p>
            <a:r>
              <a:rPr lang="en-US" sz="1200" dirty="0" err="1" smtClean="0"/>
              <a:t>Internation</a:t>
            </a:r>
            <a:r>
              <a:rPr lang="en-US" sz="1200" dirty="0" smtClean="0"/>
              <a:t> J of Industrial Ergonomics 1994;13:139-146</a:t>
            </a:r>
            <a:endParaRPr lang="de-AT" sz="1200" dirty="0"/>
          </a:p>
        </p:txBody>
      </p:sp>
      <p:sp>
        <p:nvSpPr>
          <p:cNvPr id="9" name="Rechteck 8"/>
          <p:cNvSpPr/>
          <p:nvPr/>
        </p:nvSpPr>
        <p:spPr>
          <a:xfrm>
            <a:off x="539552" y="1052736"/>
            <a:ext cx="5904656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Leistungstest - Finnen Test: </a:t>
            </a:r>
            <a:b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Station 3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3568" y="1340768"/>
            <a:ext cx="54360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 smtClean="0">
                <a:latin typeface="Century Gothic" pitchFamily="34" charset="0"/>
              </a:rPr>
              <a:t>Bewegen eines liegenden</a:t>
            </a:r>
          </a:p>
          <a:p>
            <a:r>
              <a:rPr lang="de-AT" sz="2800" b="1" dirty="0" smtClean="0">
                <a:latin typeface="Century Gothic" pitchFamily="34" charset="0"/>
              </a:rPr>
              <a:t>LKW-Reifens mittels</a:t>
            </a:r>
          </a:p>
          <a:p>
            <a:r>
              <a:rPr lang="de-AT" sz="2800" b="1" dirty="0" smtClean="0">
                <a:latin typeface="Century Gothic" pitchFamily="34" charset="0"/>
              </a:rPr>
              <a:t>Hämmern</a:t>
            </a:r>
          </a:p>
          <a:p>
            <a:r>
              <a:rPr lang="de-AT" sz="2800" dirty="0" smtClean="0">
                <a:latin typeface="Century Gothic" pitchFamily="34" charset="0"/>
              </a:rPr>
              <a:t>- betonierte ebene Fläche</a:t>
            </a:r>
          </a:p>
          <a:p>
            <a:r>
              <a:rPr lang="de-AT" sz="2800" dirty="0" smtClean="0">
                <a:latin typeface="Century Gothic" pitchFamily="34" charset="0"/>
              </a:rPr>
              <a:t>- Distanz über 3 Meter</a:t>
            </a:r>
          </a:p>
          <a:p>
            <a:r>
              <a:rPr lang="de-AT" sz="2800" dirty="0" smtClean="0">
                <a:latin typeface="Century Gothic" pitchFamily="34" charset="0"/>
              </a:rPr>
              <a:t>- Hammer 6 kg</a:t>
            </a:r>
          </a:p>
          <a:p>
            <a:r>
              <a:rPr lang="de-AT" sz="2800" dirty="0" smtClean="0">
                <a:latin typeface="Century Gothic" pitchFamily="34" charset="0"/>
              </a:rPr>
              <a:t>- Reifen (47 kg, Höhe 25 cm,</a:t>
            </a:r>
          </a:p>
          <a:p>
            <a:r>
              <a:rPr lang="de-AT" sz="2800" dirty="0" smtClean="0">
                <a:latin typeface="Century Gothic" pitchFamily="34" charset="0"/>
              </a:rPr>
              <a:t>   Durchmesser 1 m)</a:t>
            </a:r>
          </a:p>
          <a:p>
            <a:endParaRPr lang="de-AT" sz="2800" dirty="0" smtClean="0">
              <a:latin typeface="Century Gothic" pitchFamily="34" charset="0"/>
            </a:endParaRPr>
          </a:p>
          <a:p>
            <a:r>
              <a:rPr lang="de-AT" sz="2400" dirty="0" smtClean="0">
                <a:latin typeface="Century Gothic" pitchFamily="34" charset="0"/>
              </a:rPr>
              <a:t>Zeitlimit 2 Minuten</a:t>
            </a:r>
            <a:endParaRPr lang="de-AT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4256212" cy="31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716016" y="566124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200" dirty="0" smtClean="0"/>
          </a:p>
          <a:p>
            <a:r>
              <a:rPr lang="en-US" sz="1200" dirty="0" err="1" smtClean="0"/>
              <a:t>Internation</a:t>
            </a:r>
            <a:r>
              <a:rPr lang="en-US" sz="1200" dirty="0" smtClean="0"/>
              <a:t> J of Industrial Ergonomics 1994;13:139-146</a:t>
            </a:r>
            <a:endParaRPr lang="de-AT" sz="1200" dirty="0"/>
          </a:p>
        </p:txBody>
      </p:sp>
      <p:sp>
        <p:nvSpPr>
          <p:cNvPr id="9" name="Rechteck 8"/>
          <p:cNvSpPr/>
          <p:nvPr/>
        </p:nvSpPr>
        <p:spPr>
          <a:xfrm>
            <a:off x="395536" y="1052736"/>
            <a:ext cx="4320480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smtClean="0">
                <a:solidFill>
                  <a:srgbClr val="002060"/>
                </a:solidFill>
                <a:latin typeface="Century Gothic" pitchFamily="34" charset="0"/>
              </a:rPr>
              <a:t>Unterkriechen – Übersteigen</a:t>
            </a:r>
          </a:p>
          <a:p>
            <a:r>
              <a:rPr lang="de-AT" b="1" dirty="0" smtClean="0">
                <a:solidFill>
                  <a:srgbClr val="002060"/>
                </a:solidFill>
                <a:latin typeface="Century Gothic" pitchFamily="34" charset="0"/>
              </a:rPr>
              <a:t>von Hindernissen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- Länge der Bahn 8 Meter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- 3 Hindernisse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- Hindernishöhe 60 cm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- Abstand der Hindernisse 2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Meter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- Breite der Hindernisbahn 2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Meter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- 2 Wendebojen (1 jeweils 2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Meter vor Hindernis)</a:t>
            </a:r>
          </a:p>
          <a:p>
            <a:pPr>
              <a:buFontTx/>
              <a:buChar char="-"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durchlaufen von 3 Runden</a:t>
            </a:r>
          </a:p>
          <a:p>
            <a:pPr>
              <a:buFontTx/>
              <a:buChar char="-"/>
            </a:pPr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Zeitlimit 3 Minuten</a:t>
            </a:r>
            <a:endParaRPr lang="de-AT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Leistungstest - Finnen Test: </a:t>
            </a:r>
            <a:b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Station 4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324115" cy="17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5577880" cy="371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364088" y="602128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1200" dirty="0" smtClean="0"/>
          </a:p>
          <a:p>
            <a:r>
              <a:rPr lang="en-US" sz="1200" dirty="0" err="1" smtClean="0"/>
              <a:t>Internation</a:t>
            </a:r>
            <a:r>
              <a:rPr lang="en-US" sz="1200" dirty="0" smtClean="0"/>
              <a:t> J of Industrial Ergonomics 1994;13:139-146</a:t>
            </a:r>
            <a:endParaRPr lang="de-AT" sz="1200" dirty="0"/>
          </a:p>
        </p:txBody>
      </p:sp>
      <p:sp>
        <p:nvSpPr>
          <p:cNvPr id="9" name="Rechteck 8"/>
          <p:cNvSpPr/>
          <p:nvPr/>
        </p:nvSpPr>
        <p:spPr>
          <a:xfrm>
            <a:off x="539552" y="1340768"/>
            <a:ext cx="5328592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400" b="1" dirty="0" smtClean="0">
                <a:solidFill>
                  <a:srgbClr val="002060"/>
                </a:solidFill>
                <a:latin typeface="Century Gothic" pitchFamily="34" charset="0"/>
              </a:rPr>
              <a:t>C-Druckschlauch einfach</a:t>
            </a:r>
          </a:p>
          <a:p>
            <a:r>
              <a:rPr lang="de-AT" sz="2400" b="1" dirty="0" smtClean="0">
                <a:solidFill>
                  <a:srgbClr val="002060"/>
                </a:solidFill>
                <a:latin typeface="Century Gothic" pitchFamily="34" charset="0"/>
              </a:rPr>
              <a:t>Rollen</a:t>
            </a:r>
          </a:p>
          <a:p>
            <a:endParaRPr lang="de-A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- Rollen von einem C52-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  Druckschlauch (15 Meter)</a:t>
            </a:r>
          </a:p>
          <a:p>
            <a:endParaRPr lang="de-AT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 während des Rollens darf sich das     andere Ende nicht von der Stelle bewegen.</a:t>
            </a:r>
          </a:p>
          <a:p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(Man bewegt sich auf Schlauchende zu.)</a:t>
            </a:r>
          </a:p>
          <a:p>
            <a:endParaRPr lang="de-AT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de-AT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Zeitlimit 2 Minuten.</a:t>
            </a:r>
            <a:endParaRPr lang="de-AT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9217024" cy="1143000"/>
          </a:xfrm>
        </p:spPr>
        <p:txBody>
          <a:bodyPr>
            <a:no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Leistungstest - Finnen Test: </a:t>
            </a:r>
            <a:b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200" b="1" dirty="0" smtClean="0">
                <a:solidFill>
                  <a:srgbClr val="FF0000"/>
                </a:solidFill>
                <a:latin typeface="Century Gothic" pitchFamily="34" charset="0"/>
              </a:rPr>
              <a:t>Station 5</a:t>
            </a:r>
            <a:endParaRPr lang="de-A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Medizinischer Fragebogen 1-</a:t>
            </a:r>
            <a:b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Ausschlussgründe: 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9552" y="2132856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1.Stufe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Diabetes Mellitus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Bluthochdruck (RR&gt;140/90mmHg)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Untergewicht (BMI &lt;18.5 )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KHK, Klappenerkrankung,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Rhythmustörungen</a:t>
            </a:r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2.Stufe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&lt;40a: falls kein Ausschluss zum FARZT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Century Gothic" pitchFamily="34" charset="0"/>
              </a:rPr>
              <a:t>• &gt;40a: ≤3% 10a Risiko -&gt; FARZT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&gt;40a: &gt;3% 10a Risiko -&gt; weitere Untersuchungen</a:t>
            </a:r>
            <a:endParaRPr lang="de-AT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Medizinischer Fragebogen 2-</a:t>
            </a:r>
            <a:b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Ausschlussgründe: 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844824"/>
            <a:ext cx="9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</a:t>
            </a:r>
            <a:r>
              <a:rPr lang="de-AT" sz="2800" dirty="0" err="1" smtClean="0">
                <a:solidFill>
                  <a:srgbClr val="002060"/>
                </a:solidFill>
                <a:latin typeface="Century Gothic" pitchFamily="34" charset="0"/>
              </a:rPr>
              <a:t>Atemwegserkrankungen</a:t>
            </a:r>
            <a:endParaRPr lang="de-AT" sz="28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FVC oder FEV1, oder </a:t>
            </a:r>
            <a:r>
              <a:rPr lang="de-AT" sz="2800" dirty="0" err="1" smtClean="0">
                <a:solidFill>
                  <a:srgbClr val="002060"/>
                </a:solidFill>
                <a:latin typeface="Century Gothic" pitchFamily="34" charset="0"/>
              </a:rPr>
              <a:t>Tiffenau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: &lt;70%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Ohren (Flüstern 6m)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untauglich (das Wahrnehmen von 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Warntönen beeinträchtigen) :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Trommelfelldefekte,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Schwerhörigkeit (Flüsterzahlen 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    weniger als 6/4 m)</a:t>
            </a:r>
          </a:p>
          <a:p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Ohrgeräusche (</a:t>
            </a:r>
            <a:r>
              <a:rPr lang="de-AT" sz="2800" dirty="0" err="1" smtClean="0">
                <a:solidFill>
                  <a:srgbClr val="002060"/>
                </a:solidFill>
                <a:latin typeface="Century Gothic" pitchFamily="34" charset="0"/>
              </a:rPr>
              <a:t>Tinnitus</a:t>
            </a:r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)</a:t>
            </a:r>
            <a:endParaRPr lang="de-AT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Medizinischer Fragebogen 3-</a:t>
            </a:r>
            <a:b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Ausschlussgründe: 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700808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Epilepsie und andere neurologische und psychische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Erkrankungen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(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un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)korrigierter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Fernvisus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(&gt;0,5) - und 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Lesen des Manometers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Orthopädie (deutliche Bewegungseinschränkung)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Alkohol-Drogenabhängigkeit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untauglich: auch unter Substitutionstherapie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bei gelegentlichem Konsum von Alkohol oder weichen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Drogen: 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de-AT" sz="2400" b="1" dirty="0" smtClean="0">
                <a:solidFill>
                  <a:srgbClr val="0070C0"/>
                </a:solidFill>
                <a:latin typeface="Century Gothic" pitchFamily="34" charset="0"/>
              </a:rPr>
              <a:t>Keine Einsatztätigkeiten unter Alkohol oder Drogen!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Schwangerschaft</a:t>
            </a:r>
            <a:endParaRPr lang="de-AT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Vorsorgeuntersuchung </a:t>
            </a:r>
            <a:b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de-AT" sz="3600" b="1" dirty="0" smtClean="0">
                <a:solidFill>
                  <a:srgbClr val="FF0000"/>
                </a:solidFill>
                <a:latin typeface="Century Gothic" pitchFamily="34" charset="0"/>
              </a:rPr>
              <a:t>beim praktischen Arzt: </a:t>
            </a:r>
            <a:endParaRPr lang="de-AT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91683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körperliche (klinische)Untersuchung</a:t>
            </a: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Blut- und Harnuntersuchung</a:t>
            </a: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Hör- und Sehtest</a:t>
            </a: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Zahnfleischerkrankung</a:t>
            </a: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gynäkologische Untersuchung</a:t>
            </a:r>
          </a:p>
          <a:p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400" u="sng" dirty="0" smtClean="0">
                <a:solidFill>
                  <a:srgbClr val="002060"/>
                </a:solidFill>
                <a:latin typeface="Century Gothic" pitchFamily="34" charset="0"/>
              </a:rPr>
              <a:t>Ab dem 50. Lebensjahr:</a:t>
            </a: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alle 10 Jahre eine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Coloskopie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(Darmspiegelung) zur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Darmkrebsvorsorge</a:t>
            </a:r>
          </a:p>
          <a:p>
            <a:pPr>
              <a:buFont typeface="Arial" pitchFamily="34" charset="0"/>
              <a:buChar char="•"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Stuhluntersuchung (Test auf okkultes Blut)</a:t>
            </a:r>
            <a:endParaRPr lang="de-AT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31598"/>
            <a:ext cx="8928992" cy="44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39552" y="580526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rgbClr val="0070C0"/>
                </a:solidFill>
              </a:rPr>
              <a:t>AGLA.ch</a:t>
            </a:r>
            <a:r>
              <a:rPr lang="de-AT" dirty="0" smtClean="0">
                <a:solidFill>
                  <a:srgbClr val="002060"/>
                </a:solidFill>
              </a:rPr>
              <a:t>   oder    </a:t>
            </a:r>
            <a:r>
              <a:rPr lang="de-AT" dirty="0" smtClean="0">
                <a:solidFill>
                  <a:srgbClr val="0070C0"/>
                </a:solidFill>
              </a:rPr>
              <a:t>HeartScore.org</a:t>
            </a:r>
            <a:endParaRPr lang="de-A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8229600" cy="1143000"/>
          </a:xfrm>
        </p:spPr>
        <p:txBody>
          <a:bodyPr/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Kontrolle beim Facharzt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988840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Alle </a:t>
            </a:r>
            <a:r>
              <a:rPr lang="de-AT" sz="2400" u="sng" dirty="0" smtClean="0">
                <a:solidFill>
                  <a:srgbClr val="002060"/>
                </a:solidFill>
                <a:latin typeface="Century Gothic" pitchFamily="34" charset="0"/>
              </a:rPr>
              <a:t>ergänzenden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Untersuchungen, die zur Tauglichkeitsbestätigung notwendig sind, 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müssen vom Feuermitglied beim 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Facharzt eingeholt werden.</a:t>
            </a:r>
          </a:p>
          <a:p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Ergometrie</a:t>
            </a:r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Lungenfunktionstest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HNO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Augen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Orthopädie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etc.</a:t>
            </a:r>
            <a:endParaRPr lang="de-AT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9083352" cy="1143000"/>
          </a:xfrm>
        </p:spPr>
        <p:txBody>
          <a:bodyPr>
            <a:normAutofit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Allgemeine Einsatztauglichkeit: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939336" cy="4032448"/>
          </a:xfrm>
        </p:spPr>
        <p:txBody>
          <a:bodyPr>
            <a:normAutofit/>
          </a:bodyPr>
          <a:lstStyle/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persönliches Gespräch mit Feuerwehrkommandanten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Ausfüllen medizinischer Fragebogen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klinische Untersuchung durch Feuerwehrarzt oder betreuenden Arzt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- internistischer Status</a:t>
            </a: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-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Visusprüfung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mit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Sehtafel</a:t>
            </a:r>
            <a:endParaRPr lang="de-AT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    - Hörtest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darf nicht älter als 1 Jahr sein</a:t>
            </a:r>
            <a:endParaRPr lang="de-AT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0432" y="980728"/>
            <a:ext cx="226368" cy="436910"/>
          </a:xfrm>
        </p:spPr>
        <p:txBody>
          <a:bodyPr>
            <a:normAutofit fontScale="90000"/>
          </a:bodyPr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96336" y="5013176"/>
            <a:ext cx="1090464" cy="1112987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816424" cy="542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888432" cy="54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381000"/>
            <a:ext cx="4257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385763"/>
            <a:ext cx="42576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5763"/>
            <a:ext cx="42672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66713"/>
            <a:ext cx="4286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1171575"/>
            <a:ext cx="4257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395288"/>
            <a:ext cx="42481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Danke für Eure Aufmerksamkeit!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31840" y="5517232"/>
            <a:ext cx="2890664" cy="896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sz="12800" b="1" dirty="0" smtClean="0">
                <a:solidFill>
                  <a:srgbClr val="002060"/>
                </a:solidFill>
                <a:latin typeface="Century Gothic" pitchFamily="34" charset="0"/>
              </a:rPr>
              <a:t>Gut Wehr!</a:t>
            </a:r>
            <a:endParaRPr lang="de-AT" sz="1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5" name="Grafik 4" descr="Bildergebnis für lustige feuerwehr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4500"/>
            <a:ext cx="4950296" cy="37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9145016" cy="3168352"/>
          </a:xfrm>
        </p:spPr>
        <p:txBody>
          <a:bodyPr>
            <a:noAutofit/>
          </a:bodyPr>
          <a:lstStyle/>
          <a:p>
            <a:pPr algn="l"/>
            <a:r>
              <a:rPr lang="de-AT" sz="2800" dirty="0" smtClean="0">
                <a:solidFill>
                  <a:srgbClr val="002060"/>
                </a:solidFill>
                <a:latin typeface="Century Gothic" pitchFamily="34" charset="0"/>
              </a:rPr>
              <a:t>• 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modularer Stufen-Testaufbau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Aufwertung des FMD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jährliche Leistungsüberprüfung entweder: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70C0"/>
                </a:solidFill>
                <a:latin typeface="Century Gothic" pitchFamily="34" charset="0"/>
              </a:rPr>
              <a:t>   </a:t>
            </a:r>
            <a:r>
              <a:rPr lang="de-AT" sz="2000" b="1" dirty="0" smtClean="0">
                <a:solidFill>
                  <a:srgbClr val="0070C0"/>
                </a:solidFill>
                <a:latin typeface="Century Gothic" pitchFamily="34" charset="0"/>
              </a:rPr>
              <a:t>Fahrrad Belastung </a:t>
            </a:r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oder </a:t>
            </a:r>
            <a:r>
              <a:rPr lang="de-AT" sz="2000" b="1" dirty="0" smtClean="0">
                <a:solidFill>
                  <a:srgbClr val="0070C0"/>
                </a:solidFill>
                <a:latin typeface="Century Gothic" pitchFamily="34" charset="0"/>
              </a:rPr>
              <a:t>Cooper Test </a:t>
            </a:r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>oder </a:t>
            </a:r>
            <a:r>
              <a:rPr lang="de-AT" sz="2000" b="1" dirty="0" smtClean="0">
                <a:solidFill>
                  <a:srgbClr val="0070C0"/>
                </a:solidFill>
                <a:latin typeface="Century Gothic" pitchFamily="34" charset="0"/>
              </a:rPr>
              <a:t>Finnen Test</a:t>
            </a:r>
            <a:r>
              <a:rPr lang="de-AT" sz="20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de-AT" sz="20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de-AT" sz="20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ausführlicher med. Fragebogen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Vorsorgeuntersuchung mit Blutabnahme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kardiale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Risikostratifizierung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Unterscheidung in hoch und niedrig             	kardiovaskuläres   Risiko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optionale FA Untersuchung</a:t>
            </a:r>
            <a:b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• </a:t>
            </a:r>
            <a:r>
              <a:rPr lang="de-AT" sz="2400" dirty="0" err="1" smtClean="0">
                <a:solidFill>
                  <a:srgbClr val="002060"/>
                </a:solidFill>
                <a:latin typeface="Century Gothic" pitchFamily="34" charset="0"/>
              </a:rPr>
              <a:t>Ergometrie</a:t>
            </a:r>
            <a:r>
              <a:rPr lang="de-AT" sz="2400" dirty="0" smtClean="0">
                <a:solidFill>
                  <a:srgbClr val="002060"/>
                </a:solidFill>
                <a:latin typeface="Century Gothic" pitchFamily="34" charset="0"/>
              </a:rPr>
              <a:t> und/oder Lungenfunktion</a:t>
            </a:r>
            <a:endParaRPr lang="de-A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1112" y="404664"/>
            <a:ext cx="7992888" cy="12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sz="2800" b="1" dirty="0" smtClean="0">
                <a:latin typeface="Century Gothic" pitchFamily="34" charset="0"/>
              </a:rPr>
              <a:t>          </a:t>
            </a:r>
            <a:r>
              <a:rPr lang="de-AT" sz="2800" b="1" dirty="0" smtClean="0">
                <a:solidFill>
                  <a:srgbClr val="FF0000"/>
                </a:solidFill>
                <a:latin typeface="Century Gothic" pitchFamily="34" charset="0"/>
              </a:rPr>
              <a:t>          </a:t>
            </a:r>
            <a:r>
              <a:rPr lang="de-AT" sz="2800" b="1" u="sng" dirty="0" smtClean="0">
                <a:solidFill>
                  <a:srgbClr val="FF0000"/>
                </a:solidFill>
                <a:latin typeface="Century Gothic" pitchFamily="34" charset="0"/>
              </a:rPr>
              <a:t>Inhalte der Atemschutztauglichkeitsuntersuchung-NEU</a:t>
            </a:r>
            <a:endParaRPr lang="de-AT" sz="2800" b="1" u="sng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Grafik 3" descr="http://www.feuerwehr-neubau.de/grafik/feuerwehr06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0040" flipH="1">
            <a:off x="6819436" y="2566646"/>
            <a:ext cx="2506166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8229600" cy="1143000"/>
          </a:xfrm>
        </p:spPr>
        <p:txBody>
          <a:bodyPr>
            <a:normAutofit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Tauglichkeitsstufen: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124944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allgemeine Einsatztauglichkeit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vorübergehend untauglich, Wiederholung nach 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     - Fachärztlicher Abklärung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     - Behandlung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     - Verordnung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auf Dauer ungeeignet</a:t>
            </a:r>
            <a:endParaRPr lang="de-AT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8229600" cy="1143000"/>
          </a:xfrm>
        </p:spPr>
        <p:txBody>
          <a:bodyPr>
            <a:noAutofit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Atemschutztauglichkeits-</a:t>
            </a:r>
            <a:r>
              <a:rPr lang="de-AT" b="1" dirty="0" err="1" smtClean="0">
                <a:solidFill>
                  <a:srgbClr val="FF0000"/>
                </a:solidFill>
                <a:latin typeface="Century Gothic" pitchFamily="34" charset="0"/>
              </a:rPr>
              <a:t>untersuchung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Organisation durch Feuerwehrkommandant oder von ihm beauftragten Feuerwehrmitglied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z.B.  Sachbearbeiter FMD</a:t>
            </a:r>
          </a:p>
          <a:p>
            <a:pPr>
              <a:buNone/>
            </a:pP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            Sachbearbeiter Atemschutz</a:t>
            </a: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Kontrolle der Atemschutztauglichkeit mittels Atemschutzfolgeuntersuchungen durch Feuerwehrarzt oder betreuenden Arzt und Sachbearbeiter FMD</a:t>
            </a:r>
            <a:endParaRPr lang="de-AT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9073008" cy="1143000"/>
          </a:xfrm>
        </p:spPr>
        <p:txBody>
          <a:bodyPr>
            <a:normAutofit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Atemschutztauglichkeit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tauglich</a:t>
            </a:r>
          </a:p>
          <a:p>
            <a:pPr>
              <a:buNone/>
            </a:pPr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vorübergehend untauglich</a:t>
            </a:r>
          </a:p>
          <a:p>
            <a:pPr>
              <a:buNone/>
            </a:pPr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untauglich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144000" cy="1143000"/>
          </a:xfrm>
        </p:spPr>
        <p:txBody>
          <a:bodyPr>
            <a:normAutofit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Atemschutz - Erstuntersuchung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entury Gothic" pitchFamily="34" charset="0"/>
              </a:rPr>
              <a:t>Basis für die Tauglichkeit für die Ausbildung zum Atemschutzgeräteträger</a:t>
            </a:r>
          </a:p>
          <a:p>
            <a:endParaRPr lang="de-AT" sz="2800" dirty="0" smtClean="0">
              <a:latin typeface="Century Gothic" pitchFamily="34" charset="0"/>
            </a:endParaRPr>
          </a:p>
          <a:p>
            <a:r>
              <a:rPr lang="de-AT" sz="2800" dirty="0" smtClean="0">
                <a:latin typeface="Century Gothic" pitchFamily="34" charset="0"/>
              </a:rPr>
              <a:t>Unterscheidung: </a:t>
            </a:r>
          </a:p>
          <a:p>
            <a:pPr>
              <a:buNone/>
            </a:pPr>
            <a:r>
              <a:rPr lang="de-AT" sz="2800" dirty="0" smtClean="0">
                <a:latin typeface="Century Gothic" pitchFamily="34" charset="0"/>
              </a:rPr>
              <a:t>         - Feuerwehrmitglieder unter 18 Jahre</a:t>
            </a:r>
          </a:p>
          <a:p>
            <a:pPr>
              <a:buNone/>
            </a:pPr>
            <a:r>
              <a:rPr lang="de-AT" sz="2800" dirty="0" smtClean="0">
                <a:latin typeface="Century Gothic" pitchFamily="34" charset="0"/>
              </a:rPr>
              <a:t>         - Feuerwehrmitglieder über 18 Jahre</a:t>
            </a:r>
          </a:p>
          <a:p>
            <a:endParaRPr lang="de-AT" dirty="0" smtClean="0">
              <a:latin typeface="Century Gothic" pitchFamily="34" charset="0"/>
            </a:endParaRPr>
          </a:p>
          <a:p>
            <a:endParaRPr lang="de-AT" dirty="0" smtClean="0">
              <a:latin typeface="Century Gothic" pitchFamily="34" charset="0"/>
            </a:endParaRPr>
          </a:p>
          <a:p>
            <a:pPr>
              <a:buNone/>
            </a:pPr>
            <a:endParaRPr lang="de-AT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Feuerwehrmitglied </a:t>
            </a:r>
            <a:r>
              <a:rPr lang="de-AT" b="1" u="sng" dirty="0" smtClean="0">
                <a:solidFill>
                  <a:srgbClr val="FF0000"/>
                </a:solidFill>
                <a:latin typeface="Century Gothic" pitchFamily="34" charset="0"/>
              </a:rPr>
              <a:t>bis</a:t>
            </a:r>
            <a:r>
              <a:rPr lang="de-AT" b="1" dirty="0" smtClean="0">
                <a:solidFill>
                  <a:srgbClr val="FF0000"/>
                </a:solidFill>
                <a:latin typeface="Century Gothic" pitchFamily="34" charset="0"/>
              </a:rPr>
              <a:t> zum vollendeten 18.Lebensjahr</a:t>
            </a:r>
            <a:endParaRPr lang="de-AT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>
            <a:normAutofit/>
          </a:bodyPr>
          <a:lstStyle/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allgemeine Einsatztauglichkeit</a:t>
            </a:r>
          </a:p>
          <a:p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erfolgreicher Leistungstest</a:t>
            </a:r>
            <a:r>
              <a:rPr lang="de-AT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(Cooper – oder Fahrradtest)</a:t>
            </a:r>
          </a:p>
          <a:p>
            <a:endParaRPr lang="de-AT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de-AT" dirty="0" smtClean="0">
                <a:solidFill>
                  <a:srgbClr val="002060"/>
                </a:solidFill>
                <a:latin typeface="Century Gothic" pitchFamily="34" charset="0"/>
              </a:rPr>
              <a:t>Bestätigung der Atemschutztauglichkeit vom Feuerwehrarzt oder betreuenden Arzt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955</Words>
  <Application>Microsoft Office PowerPoint</Application>
  <PresentationFormat>Bildschirmpräsentation (4:3)</PresentationFormat>
  <Paragraphs>266</Paragraphs>
  <Slides>37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9" baseType="lpstr">
      <vt:lpstr>Larissa-Design</vt:lpstr>
      <vt:lpstr>Acrobat Document</vt:lpstr>
      <vt:lpstr>Atemschutztauglichkeits- untersuchung NEU</vt:lpstr>
      <vt:lpstr>Folie 2</vt:lpstr>
      <vt:lpstr>Allgemeine Einsatztauglichkeit:</vt:lpstr>
      <vt:lpstr>• modularer Stufen-Testaufbau • Aufwertung des FMD • jährliche Leistungsüberprüfung entweder:    Fahrrad Belastung oder Cooper Test oder Finnen Test  • ausführlicher med. Fragebogen • Vorsorgeuntersuchung mit Blutabnahme • kardiale Risikostratifizierung • Unterscheidung in hoch und niedrig              kardiovaskuläres   Risiko • optionale FA Untersuchung • Ergometrie und/oder Lungenfunktion</vt:lpstr>
      <vt:lpstr>Tauglichkeitsstufen:</vt:lpstr>
      <vt:lpstr>Atemschutztauglichkeits-untersuchung</vt:lpstr>
      <vt:lpstr>Atemschutztauglichkeit</vt:lpstr>
      <vt:lpstr>Atemschutz - Erstuntersuchung</vt:lpstr>
      <vt:lpstr>Feuerwehrmitglied bis zum vollendeten 18.Lebensjahr</vt:lpstr>
      <vt:lpstr>Feuerwehrmitglied ab vollendetem 18.Lebensjahr bis zum vollendeten 65. Lebensjahr</vt:lpstr>
      <vt:lpstr>Atemschutz - Folgeuntersuchung</vt:lpstr>
      <vt:lpstr>Atemschutz - Folgeuntersuchung</vt:lpstr>
      <vt:lpstr>Atemschutz - Folgeuntersuchung</vt:lpstr>
      <vt:lpstr>Falls …</vt:lpstr>
      <vt:lpstr>Dokumentation!</vt:lpstr>
      <vt:lpstr>Leistungstest Fahrrad:</vt:lpstr>
      <vt:lpstr>Leistungstest Cooper Test:</vt:lpstr>
      <vt:lpstr>Leistungstest - Finnen Test:</vt:lpstr>
      <vt:lpstr>Leistungstest - Finnen Test:  Station 1</vt:lpstr>
      <vt:lpstr>Leistungstest - Finnen Test:  Station 2</vt:lpstr>
      <vt:lpstr>Leistungstest - Finnen Test:  Station 3</vt:lpstr>
      <vt:lpstr>Leistungstest - Finnen Test:  Station 4</vt:lpstr>
      <vt:lpstr>Leistungstest - Finnen Test:  Station 5</vt:lpstr>
      <vt:lpstr>Medizinischer Fragebogen 1- Ausschlussgründe: </vt:lpstr>
      <vt:lpstr>Medizinischer Fragebogen 2- Ausschlussgründe: </vt:lpstr>
      <vt:lpstr>Medizinischer Fragebogen 3- Ausschlussgründe: </vt:lpstr>
      <vt:lpstr>Vorsorgeuntersuchung  beim praktischen Arzt: </vt:lpstr>
      <vt:lpstr>Folie 28</vt:lpstr>
      <vt:lpstr>Kontrolle beim Facharzt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Danke für Eure Aufmerksamkeit!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Rzidky1</dc:creator>
  <cp:lastModifiedBy>Rzidky1</cp:lastModifiedBy>
  <cp:revision>72</cp:revision>
  <dcterms:created xsi:type="dcterms:W3CDTF">2016-02-20T15:30:37Z</dcterms:created>
  <dcterms:modified xsi:type="dcterms:W3CDTF">2017-01-14T17:53:13Z</dcterms:modified>
</cp:coreProperties>
</file>